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handoutMasterIdLst>
    <p:handoutMasterId r:id="rId15"/>
  </p:handoutMasterIdLst>
  <p:sldIdLst>
    <p:sldId id="256" r:id="rId2"/>
    <p:sldId id="258" r:id="rId3"/>
    <p:sldId id="257"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80" d="100"/>
          <a:sy n="80" d="100"/>
        </p:scale>
        <p:origin x="-1272" y="-84"/>
      </p:cViewPr>
      <p:guideLst>
        <p:guide orient="horz" pos="2160"/>
        <p:guide pos="2880"/>
      </p:guideLst>
    </p:cSldViewPr>
  </p:slideViewPr>
  <p:notesTextViewPr>
    <p:cViewPr>
      <p:scale>
        <a:sx n="100" d="100"/>
        <a:sy n="100" d="100"/>
      </p:scale>
      <p:origin x="0" y="0"/>
    </p:cViewPr>
  </p:notesTextViewPr>
  <p:notesViewPr>
    <p:cSldViewPr snapToGrid="0" snapToObjects="1">
      <p:cViewPr varScale="1">
        <p:scale>
          <a:sx n="65" d="100"/>
          <a:sy n="65" d="100"/>
        </p:scale>
        <p:origin x="-2928" y="-96"/>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DDE43A6-395D-40A1-8380-27E6DFC1683C}" type="datetimeFigureOut">
              <a:rPr lang="zh-CN" altLang="en-US" smtClean="0"/>
              <a:pPr/>
              <a:t>2016/4/5</a:t>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EE069AD-5F0B-403A-AF98-2989A6687F26}"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nchor="b"/>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nchor="t">
            <a:normAutofit/>
          </a:bodyPr>
          <a:lstStyle>
            <a:lvl1pPr marL="0" indent="0" algn="ctr">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1F72CC7-40FF-C444-ACDE-FA0CF783032C}" type="datetimeFigureOut">
              <a:rPr lang="en-US" smtClean="0"/>
              <a:pPr/>
              <a:t>4/5/2016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E3EFB7-F8B4-8445-8B2E-F8F8DC3C680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1F72CC7-40FF-C444-ACDE-FA0CF783032C}" type="datetimeFigureOut">
              <a:rPr lang="en-US" smtClean="0"/>
              <a:pPr/>
              <a:t>4/5/2016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E3EFB7-F8B4-8445-8B2E-F8F8DC3C680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1F72CC7-40FF-C444-ACDE-FA0CF783032C}" type="datetimeFigureOut">
              <a:rPr lang="en-US" smtClean="0"/>
              <a:pPr/>
              <a:t>4/5/2016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E3EFB7-F8B4-8445-8B2E-F8F8DC3C680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1F72CC7-40FF-C444-ACDE-FA0CF783032C}" type="datetimeFigureOut">
              <a:rPr lang="en-US" smtClean="0"/>
              <a:pPr/>
              <a:t>4/5/2016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E3EFB7-F8B4-8445-8B2E-F8F8DC3C680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1F72CC7-40FF-C444-ACDE-FA0CF783032C}" type="datetimeFigureOut">
              <a:rPr lang="en-US" smtClean="0"/>
              <a:pPr/>
              <a:t>4/5/2016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E3EFB7-F8B4-8445-8B2E-F8F8DC3C680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1F72CC7-40FF-C444-ACDE-FA0CF783032C}" type="datetimeFigureOut">
              <a:rPr lang="en-US" smtClean="0"/>
              <a:pPr/>
              <a:t>4/5/2016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E3EFB7-F8B4-8445-8B2E-F8F8DC3C680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t"/>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t"/>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1F72CC7-40FF-C444-ACDE-FA0CF783032C}" type="datetimeFigureOut">
              <a:rPr lang="en-US" smtClean="0"/>
              <a:pPr/>
              <a:t>4/5/2016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EE3EFB7-F8B4-8445-8B2E-F8F8DC3C680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1F72CC7-40FF-C444-ACDE-FA0CF783032C}" type="datetimeFigureOut">
              <a:rPr lang="en-US" smtClean="0"/>
              <a:pPr/>
              <a:t>4/5/2016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EE3EFB7-F8B4-8445-8B2E-F8F8DC3C680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1F72CC7-40FF-C444-ACDE-FA0CF783032C}" type="datetimeFigureOut">
              <a:rPr lang="en-US" smtClean="0"/>
              <a:pPr/>
              <a:t>4/5/2016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EE3EFB7-F8B4-8445-8B2E-F8F8DC3C680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dirty="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solidFill>
                  <a:schemeClr val="accent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F72CC7-40FF-C444-ACDE-FA0CF783032C}" type="datetimeFigureOut">
              <a:rPr lang="en-US" smtClean="0"/>
              <a:pPr/>
              <a:t>4/5/2016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E3EFB7-F8B4-8445-8B2E-F8F8DC3C680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1792288" y="5367338"/>
            <a:ext cx="5486400" cy="804862"/>
          </a:xfrm>
        </p:spPr>
        <p:txBody>
          <a:bodyPr anchor="t"/>
          <a:lstStyle>
            <a:lvl1pPr marL="0" indent="0">
              <a:buNone/>
              <a:defRPr sz="1400">
                <a:solidFill>
                  <a:schemeClr val="accent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F72CC7-40FF-C444-ACDE-FA0CF783032C}" type="datetimeFigureOut">
              <a:rPr lang="en-US" smtClean="0"/>
              <a:pPr/>
              <a:t>4/5/2016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E3EFB7-F8B4-8445-8B2E-F8F8DC3C680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457200"/>
            <a:ext cx="8229600" cy="11430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F72CC7-40FF-C444-ACDE-FA0CF783032C}" type="datetimeFigureOut">
              <a:rPr lang="en-US" smtClean="0"/>
              <a:pPr/>
              <a:t>4/5/2016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E3EFB7-F8B4-8445-8B2E-F8F8DC3C6807}"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50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50000"/>
        </a:lnSpc>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lnSpc>
          <a:spcPct val="150000"/>
        </a:lnSpc>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150000"/>
        </a:lnSpc>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150000"/>
        </a:lnSpc>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150000"/>
        </a:lnSpc>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30036"/>
            <a:ext cx="7772400" cy="1470025"/>
          </a:xfrm>
        </p:spPr>
        <p:txBody>
          <a:bodyPr>
            <a:normAutofit fontScale="90000"/>
          </a:bodyPr>
          <a:lstStyle/>
          <a:p>
            <a:r>
              <a:rPr lang="zh-CN" altLang="en-US" dirty="0" smtClean="0">
                <a:latin typeface="宋体" pitchFamily="2" charset="-122"/>
                <a:ea typeface="宋体" pitchFamily="2" charset="-122"/>
              </a:rPr>
              <a:t>天华学院－</a:t>
            </a:r>
            <a:r>
              <a:rPr lang="zh-CN" altLang="en-US" dirty="0" smtClean="0">
                <a:latin typeface="宋体" pitchFamily="2" charset="-122"/>
                <a:ea typeface="宋体" pitchFamily="2" charset="-122"/>
              </a:rPr>
              <a:t>西</a:t>
            </a:r>
            <a:r>
              <a:rPr lang="zh-CN" altLang="en-US" dirty="0" smtClean="0">
                <a:latin typeface="宋体" pitchFamily="2" charset="-122"/>
                <a:ea typeface="宋体" pitchFamily="2" charset="-122"/>
              </a:rPr>
              <a:t>弗</a:t>
            </a:r>
            <a:r>
              <a:rPr lang="zh-CN" altLang="en-US" dirty="0" smtClean="0">
                <a:latin typeface="宋体" pitchFamily="2" charset="-122"/>
                <a:ea typeface="宋体" pitchFamily="2" charset="-122"/>
              </a:rPr>
              <a:t>吉</a:t>
            </a:r>
            <a:r>
              <a:rPr lang="zh-CN" altLang="en-US" dirty="0" smtClean="0">
                <a:latin typeface="宋体" pitchFamily="2" charset="-122"/>
                <a:ea typeface="宋体" pitchFamily="2" charset="-122"/>
              </a:rPr>
              <a:t>尼亚大学</a:t>
            </a:r>
            <a:r>
              <a:rPr lang="en-US" altLang="zh-CN" dirty="0" smtClean="0"/>
              <a:t/>
            </a:r>
            <a:br>
              <a:rPr lang="en-US" altLang="zh-CN" dirty="0" smtClean="0"/>
            </a:br>
            <a:r>
              <a:rPr lang="en-US" altLang="zh-CN" dirty="0" smtClean="0">
                <a:latin typeface="Times New Roman" pitchFamily="18" charset="0"/>
                <a:cs typeface="Times New Roman" pitchFamily="18" charset="0"/>
              </a:rPr>
              <a:t>West Virginia University</a:t>
            </a:r>
            <a:endParaRPr lang="en-US" dirty="0">
              <a:latin typeface="Times New Roman" pitchFamily="18" charset="0"/>
              <a:cs typeface="Times New Roman" pitchFamily="18" charset="0"/>
            </a:endParaRPr>
          </a:p>
        </p:txBody>
      </p:sp>
      <p:sp>
        <p:nvSpPr>
          <p:cNvPr id="3" name="Subtitle 2"/>
          <p:cNvSpPr>
            <a:spLocks noGrp="1"/>
          </p:cNvSpPr>
          <p:nvPr>
            <p:ph type="subTitle" idx="1"/>
          </p:nvPr>
        </p:nvSpPr>
        <p:spPr>
          <a:xfrm>
            <a:off x="685800" y="3241964"/>
            <a:ext cx="7772400" cy="1752600"/>
          </a:xfrm>
        </p:spPr>
        <p:txBody>
          <a:bodyPr>
            <a:noAutofit/>
          </a:bodyPr>
          <a:lstStyle/>
          <a:p>
            <a:r>
              <a:rPr lang="zh-CN" altLang="en-US" sz="3600" dirty="0" smtClean="0">
                <a:solidFill>
                  <a:schemeClr val="tx1"/>
                </a:solidFill>
                <a:latin typeface="宋体" pitchFamily="2" charset="-122"/>
                <a:ea typeface="宋体" pitchFamily="2" charset="-122"/>
                <a:cs typeface="+mj-cs"/>
              </a:rPr>
              <a:t>暑期英文强化项目</a:t>
            </a:r>
            <a:endParaRPr lang="en-US" altLang="zh-CN" sz="3600" dirty="0" smtClean="0">
              <a:solidFill>
                <a:schemeClr val="tx1"/>
              </a:solidFill>
              <a:latin typeface="宋体" pitchFamily="2" charset="-122"/>
              <a:ea typeface="宋体" pitchFamily="2" charset="-122"/>
              <a:cs typeface="+mj-cs"/>
            </a:endParaRPr>
          </a:p>
          <a:p>
            <a:r>
              <a:rPr lang="en-US" sz="4000" dirty="0" smtClean="0">
                <a:solidFill>
                  <a:schemeClr val="tx1"/>
                </a:solidFill>
                <a:latin typeface="Times New Roman" pitchFamily="18" charset="0"/>
                <a:cs typeface="Times New Roman" pitchFamily="18" charset="0"/>
              </a:rPr>
              <a:t>Summer Intensive English Program</a:t>
            </a:r>
            <a:endParaRPr lang="en-US" sz="40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338686866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zh-CN" altLang="en-US" b="1" dirty="0" smtClean="0">
                <a:latin typeface="宋体" pitchFamily="2" charset="-122"/>
                <a:ea typeface="宋体" pitchFamily="2" charset="-122"/>
              </a:rPr>
              <a:t>课程安排</a:t>
            </a:r>
            <a:endParaRPr lang="en-US" altLang="en-US" b="1" dirty="0">
              <a:latin typeface="宋体" pitchFamily="2" charset="-122"/>
              <a:ea typeface="宋体" pitchFamily="2" charset="-122"/>
            </a:endParaRPr>
          </a:p>
        </p:txBody>
      </p:sp>
      <p:sp>
        <p:nvSpPr>
          <p:cNvPr id="3" name="Content Placeholder 2"/>
          <p:cNvSpPr>
            <a:spLocks noGrp="1"/>
          </p:cNvSpPr>
          <p:nvPr>
            <p:ph idx="1"/>
          </p:nvPr>
        </p:nvSpPr>
        <p:spPr/>
        <p:txBody>
          <a:bodyPr>
            <a:normAutofit/>
          </a:bodyPr>
          <a:lstStyle/>
          <a:p>
            <a:r>
              <a:rPr lang="zh-CN" altLang="en-US" sz="2400" dirty="0" smtClean="0">
                <a:latin typeface="Times New Roman" pitchFamily="18" charset="0"/>
                <a:ea typeface="宋体" pitchFamily="2" charset="-122"/>
              </a:rPr>
              <a:t>星期一，三，五：</a:t>
            </a:r>
            <a:endParaRPr lang="en-US" altLang="zh-CN" sz="2400" dirty="0" smtClean="0">
              <a:latin typeface="Times New Roman" pitchFamily="18" charset="0"/>
              <a:ea typeface="宋体" pitchFamily="2" charset="-122"/>
            </a:endParaRPr>
          </a:p>
          <a:p>
            <a:r>
              <a:rPr lang="zh-CN" altLang="en-US" sz="2400" dirty="0" smtClean="0">
                <a:latin typeface="Times New Roman" pitchFamily="18" charset="0"/>
                <a:ea typeface="宋体" pitchFamily="2" charset="-122"/>
              </a:rPr>
              <a:t>必修课</a:t>
            </a:r>
            <a:r>
              <a:rPr lang="en-US" altLang="zh-CN" sz="2400" dirty="0" smtClean="0">
                <a:latin typeface="Times New Roman" pitchFamily="18" charset="0"/>
                <a:ea typeface="宋体" pitchFamily="2" charset="-122"/>
              </a:rPr>
              <a:t> 9:30-2:45</a:t>
            </a:r>
            <a:r>
              <a:rPr lang="zh-CN" altLang="en-US" sz="2400" dirty="0" smtClean="0">
                <a:latin typeface="Times New Roman" pitchFamily="18" charset="0"/>
                <a:ea typeface="宋体" pitchFamily="2" charset="-122"/>
              </a:rPr>
              <a:t>：</a:t>
            </a:r>
            <a:r>
              <a:rPr lang="en-US" altLang="zh-CN" sz="2400" dirty="0" smtClean="0">
                <a:latin typeface="Times New Roman" pitchFamily="18" charset="0"/>
                <a:ea typeface="宋体" pitchFamily="2" charset="-122"/>
              </a:rPr>
              <a:t> </a:t>
            </a:r>
            <a:r>
              <a:rPr lang="zh-CN" altLang="en-US" sz="2400" dirty="0" smtClean="0">
                <a:latin typeface="Times New Roman" pitchFamily="18" charset="0"/>
                <a:ea typeface="宋体" pitchFamily="2" charset="-122"/>
              </a:rPr>
              <a:t>语法，阅读，写作，交际英语</a:t>
            </a:r>
            <a:endParaRPr lang="en-US" altLang="zh-CN" sz="2400" dirty="0" smtClean="0">
              <a:latin typeface="Times New Roman" pitchFamily="18" charset="0"/>
              <a:ea typeface="宋体" pitchFamily="2" charset="-122"/>
            </a:endParaRPr>
          </a:p>
          <a:p>
            <a:r>
              <a:rPr lang="zh-CN" altLang="en-US" sz="2400" dirty="0" smtClean="0">
                <a:latin typeface="Times New Roman" pitchFamily="18" charset="0"/>
                <a:ea typeface="宋体" pitchFamily="2" charset="-122"/>
              </a:rPr>
              <a:t>星期二，四：</a:t>
            </a:r>
            <a:endParaRPr lang="en-US" altLang="zh-CN" sz="2400" dirty="0" smtClean="0">
              <a:latin typeface="Times New Roman" pitchFamily="18" charset="0"/>
              <a:ea typeface="宋体" pitchFamily="2" charset="-122"/>
            </a:endParaRPr>
          </a:p>
          <a:p>
            <a:r>
              <a:rPr lang="zh-CN" altLang="en-US" sz="2400" dirty="0" smtClean="0">
                <a:latin typeface="Times New Roman" pitchFamily="18" charset="0"/>
                <a:ea typeface="宋体" pitchFamily="2" charset="-122"/>
              </a:rPr>
              <a:t>必修课：</a:t>
            </a:r>
            <a:r>
              <a:rPr lang="en-US" altLang="zh-CN" sz="2400" dirty="0" smtClean="0">
                <a:latin typeface="Times New Roman" pitchFamily="18" charset="0"/>
                <a:ea typeface="宋体" pitchFamily="2" charset="-122"/>
              </a:rPr>
              <a:t>10-11:15: </a:t>
            </a:r>
            <a:r>
              <a:rPr lang="zh-CN" altLang="en-US" sz="2400" dirty="0" smtClean="0">
                <a:latin typeface="Times New Roman" pitchFamily="18" charset="0"/>
                <a:ea typeface="宋体" pitchFamily="2" charset="-122"/>
              </a:rPr>
              <a:t>词汇</a:t>
            </a:r>
            <a:endParaRPr lang="en-US" altLang="zh-CN" sz="2400" dirty="0" smtClean="0">
              <a:latin typeface="Times New Roman" pitchFamily="18" charset="0"/>
              <a:ea typeface="宋体" pitchFamily="2" charset="-122"/>
            </a:endParaRPr>
          </a:p>
          <a:p>
            <a:r>
              <a:rPr lang="zh-CN" altLang="en-US" sz="2400" dirty="0" smtClean="0">
                <a:latin typeface="Times New Roman" pitchFamily="18" charset="0"/>
                <a:ea typeface="宋体" pitchFamily="2" charset="-122"/>
              </a:rPr>
              <a:t>选修课</a:t>
            </a:r>
            <a:r>
              <a:rPr lang="en-US" altLang="zh-CN" sz="2400" dirty="0" smtClean="0">
                <a:latin typeface="Times New Roman" pitchFamily="18" charset="0"/>
                <a:ea typeface="宋体" pitchFamily="2" charset="-122"/>
              </a:rPr>
              <a:t> </a:t>
            </a:r>
            <a:r>
              <a:rPr lang="zh-CN" altLang="en-US" sz="2400" dirty="0" smtClean="0">
                <a:latin typeface="Times New Roman" pitchFamily="18" charset="0"/>
                <a:ea typeface="宋体" pitchFamily="2" charset="-122"/>
              </a:rPr>
              <a:t>：</a:t>
            </a:r>
            <a:r>
              <a:rPr lang="en-US" altLang="zh-CN" sz="2400" dirty="0" smtClean="0">
                <a:latin typeface="Times New Roman" pitchFamily="18" charset="0"/>
                <a:ea typeface="宋体" pitchFamily="2" charset="-122"/>
              </a:rPr>
              <a:t> 11:30-2:15: </a:t>
            </a:r>
            <a:r>
              <a:rPr lang="zh-CN" altLang="en-US" sz="2400" dirty="0" smtClean="0">
                <a:latin typeface="Times New Roman" pitchFamily="18" charset="0"/>
                <a:ea typeface="宋体" pitchFamily="2" charset="-122"/>
              </a:rPr>
              <a:t>美国英文发音，商业英文，</a:t>
            </a:r>
            <a:r>
              <a:rPr lang="en-US" altLang="zh-CN" sz="2400" dirty="0" smtClean="0">
                <a:latin typeface="Times New Roman" pitchFamily="18" charset="0"/>
                <a:ea typeface="宋体" pitchFamily="2" charset="-122"/>
              </a:rPr>
              <a:t>  </a:t>
            </a:r>
            <a:r>
              <a:rPr lang="zh-CN" altLang="en-US" sz="2400" dirty="0" smtClean="0">
                <a:latin typeface="Times New Roman" pitchFamily="18" charset="0"/>
                <a:ea typeface="宋体" pitchFamily="2" charset="-122"/>
              </a:rPr>
              <a:t>托福备考，美国文化，西方戏剧等</a:t>
            </a:r>
            <a:endParaRPr lang="en-US" altLang="en-US" sz="2400" dirty="0">
              <a:latin typeface="Times New Roman" pitchFamily="18" charset="0"/>
              <a:ea typeface="宋体" pitchFamily="2" charset="-122"/>
            </a:endParaRPr>
          </a:p>
        </p:txBody>
      </p:sp>
    </p:spTree>
    <p:extLst>
      <p:ext uri="{BB962C8B-B14F-4D97-AF65-F5344CB8AC3E}">
        <p14:creationId xmlns:p14="http://schemas.microsoft.com/office/powerpoint/2010/main" xmlns="" val="32759170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zh-CN" altLang="en-US" b="1" dirty="0" smtClean="0">
                <a:latin typeface="宋体" pitchFamily="2" charset="-122"/>
                <a:ea typeface="宋体" pitchFamily="2" charset="-122"/>
              </a:rPr>
              <a:t>课外活动</a:t>
            </a:r>
            <a:endParaRPr lang="en-US" altLang="en-US" b="1" dirty="0">
              <a:latin typeface="宋体" pitchFamily="2" charset="-122"/>
              <a:ea typeface="宋体" pitchFamily="2" charset="-122"/>
            </a:endParaRPr>
          </a:p>
        </p:txBody>
      </p:sp>
      <p:sp>
        <p:nvSpPr>
          <p:cNvPr id="3" name="Content Placeholder 2"/>
          <p:cNvSpPr>
            <a:spLocks noGrp="1"/>
          </p:cNvSpPr>
          <p:nvPr>
            <p:ph idx="1"/>
          </p:nvPr>
        </p:nvSpPr>
        <p:spPr/>
        <p:txBody>
          <a:bodyPr>
            <a:normAutofit fontScale="92500" lnSpcReduction="10000"/>
          </a:bodyPr>
          <a:lstStyle/>
          <a:p>
            <a:r>
              <a:rPr lang="zh-CN" altLang="en-US" sz="2200" b="1" u="sng" dirty="0" smtClean="0">
                <a:latin typeface="Times New Roman" pitchFamily="18" charset="0"/>
                <a:ea typeface="宋体" pitchFamily="2" charset="-122"/>
              </a:rPr>
              <a:t>匹茨堡一日游</a:t>
            </a:r>
            <a:r>
              <a:rPr lang="zh-CN" altLang="en-US" sz="2600" dirty="0" smtClean="0">
                <a:latin typeface="Times New Roman" pitchFamily="18" charset="0"/>
                <a:ea typeface="宋体" pitchFamily="2" charset="-122"/>
              </a:rPr>
              <a:t>：匹茨堡大学，卡耐基梅隆大学，华盛顿山，卡耐基自然历史博物馆，</a:t>
            </a:r>
            <a:r>
              <a:rPr lang="en-US" altLang="zh-CN" sz="2600" dirty="0" smtClean="0">
                <a:latin typeface="Times New Roman" pitchFamily="18" charset="0"/>
                <a:ea typeface="宋体" pitchFamily="2" charset="-122"/>
              </a:rPr>
              <a:t>Duquesne Incline, The Strip, Cathedral of Learning</a:t>
            </a:r>
          </a:p>
          <a:p>
            <a:r>
              <a:rPr lang="zh-CN" altLang="en-US" sz="2200" b="1" u="sng" dirty="0" smtClean="0">
                <a:latin typeface="Times New Roman" pitchFamily="18" charset="0"/>
                <a:ea typeface="宋体" pitchFamily="2" charset="-122"/>
              </a:rPr>
              <a:t>华盛顿首府两日游：</a:t>
            </a:r>
            <a:r>
              <a:rPr lang="zh-CN" altLang="en-US" sz="2600" dirty="0" smtClean="0">
                <a:latin typeface="Times New Roman" pitchFamily="18" charset="0"/>
                <a:ea typeface="宋体" pitchFamily="2" charset="-122"/>
              </a:rPr>
              <a:t>白宫，林肯纪念堂，华盛顿纪念碑，美国国会大厦，国家自然历史博物馆，美国国家航空航天博物馆，国家动物园乔治城大学，马丁路德金纪念堂</a:t>
            </a:r>
            <a:endParaRPr lang="en-US" altLang="zh-CN" sz="2600" dirty="0" smtClean="0">
              <a:latin typeface="Times New Roman" pitchFamily="18" charset="0"/>
              <a:ea typeface="宋体" pitchFamily="2" charset="-122"/>
            </a:endParaRPr>
          </a:p>
          <a:p>
            <a:r>
              <a:rPr lang="zh-CN" altLang="en-US" sz="2600" dirty="0" smtClean="0">
                <a:latin typeface="Times New Roman" pitchFamily="18" charset="0"/>
                <a:ea typeface="宋体" pitchFamily="2" charset="-122"/>
              </a:rPr>
              <a:t>英文桌子</a:t>
            </a:r>
            <a:endParaRPr lang="en-US" altLang="zh-CN" sz="2600" dirty="0" smtClean="0">
              <a:latin typeface="Times New Roman" pitchFamily="18" charset="0"/>
              <a:ea typeface="宋体" pitchFamily="2" charset="-122"/>
            </a:endParaRPr>
          </a:p>
          <a:p>
            <a:r>
              <a:rPr lang="zh-CN" altLang="en-US" sz="2600" dirty="0" smtClean="0">
                <a:latin typeface="Times New Roman" pitchFamily="18" charset="0"/>
                <a:ea typeface="宋体" pitchFamily="2" charset="-122"/>
              </a:rPr>
              <a:t>摩根屯参观</a:t>
            </a:r>
            <a:endParaRPr lang="en-US" altLang="zh-CN" sz="2600" dirty="0">
              <a:latin typeface="Times New Roman" pitchFamily="18" charset="0"/>
              <a:ea typeface="宋体" pitchFamily="2" charset="-122"/>
            </a:endParaRPr>
          </a:p>
          <a:p>
            <a:endParaRPr lang="en-US" dirty="0"/>
          </a:p>
        </p:txBody>
      </p:sp>
    </p:spTree>
    <p:extLst>
      <p:ext uri="{BB962C8B-B14F-4D97-AF65-F5344CB8AC3E}">
        <p14:creationId xmlns:p14="http://schemas.microsoft.com/office/powerpoint/2010/main" xmlns="" val="51243494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707116"/>
          </a:xfrm>
        </p:spPr>
        <p:txBody>
          <a:bodyPr>
            <a:noAutofit/>
          </a:bodyPr>
          <a:lstStyle/>
          <a:p>
            <a:r>
              <a:rPr lang="zh-CN" altLang="en-US" b="1" dirty="0" smtClean="0">
                <a:latin typeface="宋体" pitchFamily="2" charset="-122"/>
                <a:ea typeface="宋体" pitchFamily="2" charset="-122"/>
              </a:rPr>
              <a:t>项目日期及费用</a:t>
            </a:r>
            <a:endParaRPr lang="en-US" altLang="en-US" b="1" dirty="0">
              <a:latin typeface="宋体" pitchFamily="2" charset="-122"/>
              <a:ea typeface="宋体" pitchFamily="2" charset="-122"/>
            </a:endParaRPr>
          </a:p>
        </p:txBody>
      </p:sp>
      <p:sp>
        <p:nvSpPr>
          <p:cNvPr id="3" name="Content Placeholder 2"/>
          <p:cNvSpPr>
            <a:spLocks noGrp="1"/>
          </p:cNvSpPr>
          <p:nvPr>
            <p:ph idx="1"/>
          </p:nvPr>
        </p:nvSpPr>
        <p:spPr>
          <a:xfrm>
            <a:off x="457200" y="1164317"/>
            <a:ext cx="8229600" cy="5693684"/>
          </a:xfrm>
        </p:spPr>
        <p:txBody>
          <a:bodyPr>
            <a:noAutofit/>
          </a:bodyPr>
          <a:lstStyle/>
          <a:p>
            <a:r>
              <a:rPr lang="zh-CN" altLang="en-US" sz="2000" b="1" dirty="0" smtClean="0">
                <a:latin typeface="Times New Roman" pitchFamily="18" charset="0"/>
                <a:ea typeface="宋体" pitchFamily="2" charset="-122"/>
              </a:rPr>
              <a:t>项目日期：</a:t>
            </a:r>
            <a:r>
              <a:rPr lang="zh-CN" altLang="zh-CN" sz="2000" dirty="0" smtClean="0">
                <a:latin typeface="Times New Roman" pitchFamily="18" charset="0"/>
                <a:ea typeface="宋体" pitchFamily="2" charset="-122"/>
              </a:rPr>
              <a:t>2</a:t>
            </a:r>
            <a:r>
              <a:rPr lang="en-US" altLang="zh-CN" sz="2000" dirty="0" smtClean="0">
                <a:latin typeface="Times New Roman" pitchFamily="18" charset="0"/>
                <a:ea typeface="宋体" pitchFamily="2" charset="-122"/>
              </a:rPr>
              <a:t>016</a:t>
            </a:r>
            <a:r>
              <a:rPr lang="zh-CN" altLang="en-US" sz="2000" dirty="0" smtClean="0">
                <a:latin typeface="Times New Roman" pitchFamily="18" charset="0"/>
                <a:ea typeface="宋体" pitchFamily="2" charset="-122"/>
              </a:rPr>
              <a:t>年</a:t>
            </a:r>
            <a:r>
              <a:rPr lang="en-US" altLang="zh-CN" sz="2000" dirty="0" smtClean="0">
                <a:latin typeface="Times New Roman" pitchFamily="18" charset="0"/>
                <a:ea typeface="宋体" pitchFamily="2" charset="-122"/>
              </a:rPr>
              <a:t>7</a:t>
            </a:r>
            <a:r>
              <a:rPr lang="zh-CN" altLang="en-US" sz="2000" dirty="0" smtClean="0">
                <a:latin typeface="Times New Roman" pitchFamily="18" charset="0"/>
                <a:ea typeface="宋体" pitchFamily="2" charset="-122"/>
              </a:rPr>
              <a:t>月</a:t>
            </a:r>
            <a:r>
              <a:rPr lang="en-US" altLang="zh-CN" sz="2000" dirty="0" smtClean="0">
                <a:latin typeface="Times New Roman" pitchFamily="18" charset="0"/>
                <a:ea typeface="宋体" pitchFamily="2" charset="-122"/>
              </a:rPr>
              <a:t>2</a:t>
            </a:r>
            <a:r>
              <a:rPr lang="zh-CN" altLang="en-US" sz="2000" dirty="0" smtClean="0">
                <a:latin typeface="Times New Roman" pitchFamily="18" charset="0"/>
                <a:ea typeface="宋体" pitchFamily="2" charset="-122"/>
              </a:rPr>
              <a:t>日－</a:t>
            </a:r>
            <a:r>
              <a:rPr lang="en-US" altLang="zh-CN" sz="2000" dirty="0" smtClean="0">
                <a:latin typeface="Times New Roman" pitchFamily="18" charset="0"/>
                <a:ea typeface="宋体" pitchFamily="2" charset="-122"/>
              </a:rPr>
              <a:t>8</a:t>
            </a:r>
            <a:r>
              <a:rPr lang="zh-CN" altLang="en-US" sz="2000" dirty="0" smtClean="0">
                <a:latin typeface="Times New Roman" pitchFamily="18" charset="0"/>
                <a:ea typeface="宋体" pitchFamily="2" charset="-122"/>
              </a:rPr>
              <a:t>月</a:t>
            </a:r>
            <a:r>
              <a:rPr lang="en-US" altLang="zh-CN" sz="2000" dirty="0" smtClean="0">
                <a:latin typeface="Times New Roman" pitchFamily="18" charset="0"/>
                <a:ea typeface="宋体" pitchFamily="2" charset="-122"/>
              </a:rPr>
              <a:t>5</a:t>
            </a:r>
            <a:r>
              <a:rPr lang="zh-CN" altLang="en-US" sz="2000" dirty="0" smtClean="0">
                <a:latin typeface="Times New Roman" pitchFamily="18" charset="0"/>
                <a:ea typeface="宋体" pitchFamily="2" charset="-122"/>
              </a:rPr>
              <a:t>日</a:t>
            </a:r>
            <a:endParaRPr lang="en-US" altLang="zh-CN" sz="2000" dirty="0" smtClean="0">
              <a:latin typeface="Times New Roman" pitchFamily="18" charset="0"/>
              <a:ea typeface="宋体" pitchFamily="2" charset="-122"/>
            </a:endParaRPr>
          </a:p>
          <a:p>
            <a:r>
              <a:rPr lang="zh-CN" altLang="en-US" sz="2000" b="1" dirty="0" smtClean="0">
                <a:latin typeface="Times New Roman" pitchFamily="18" charset="0"/>
                <a:ea typeface="宋体" pitchFamily="2" charset="-122"/>
              </a:rPr>
              <a:t>项目费用：</a:t>
            </a:r>
            <a:r>
              <a:rPr lang="zh-CN" altLang="en-US" sz="2000" dirty="0" smtClean="0">
                <a:latin typeface="Times New Roman" pitchFamily="18" charset="0"/>
                <a:ea typeface="宋体" pitchFamily="2" charset="-122"/>
              </a:rPr>
              <a:t>人民币</a:t>
            </a:r>
            <a:r>
              <a:rPr lang="en-US" altLang="zh-CN" sz="2000" dirty="0" smtClean="0">
                <a:latin typeface="Times New Roman" pitchFamily="18" charset="0"/>
                <a:ea typeface="宋体" pitchFamily="2" charset="-122"/>
              </a:rPr>
              <a:t>30000 </a:t>
            </a:r>
          </a:p>
          <a:p>
            <a:r>
              <a:rPr lang="zh-CN" altLang="en-US" sz="2000" b="1" dirty="0" smtClean="0">
                <a:latin typeface="Times New Roman" pitchFamily="18" charset="0"/>
                <a:ea typeface="宋体" pitchFamily="2" charset="-122"/>
              </a:rPr>
              <a:t>包含：</a:t>
            </a:r>
            <a:r>
              <a:rPr lang="zh-CN" altLang="en-US" sz="2000" dirty="0" smtClean="0">
                <a:latin typeface="Times New Roman" pitchFamily="18" charset="0"/>
                <a:ea typeface="宋体" pitchFamily="2" charset="-122"/>
              </a:rPr>
              <a:t>学费；</a:t>
            </a:r>
            <a:endParaRPr lang="en-US" altLang="zh-CN" sz="2000" dirty="0" smtClean="0">
              <a:latin typeface="Times New Roman" pitchFamily="18" charset="0"/>
              <a:ea typeface="宋体" pitchFamily="2" charset="-122"/>
            </a:endParaRPr>
          </a:p>
          <a:p>
            <a:r>
              <a:rPr lang="en-US" altLang="zh-CN" sz="2000" dirty="0">
                <a:latin typeface="Times New Roman" pitchFamily="18" charset="0"/>
                <a:ea typeface="宋体" pitchFamily="2" charset="-122"/>
              </a:rPr>
              <a:t> </a:t>
            </a:r>
            <a:r>
              <a:rPr lang="en-US" altLang="zh-CN" sz="2000" dirty="0" smtClean="0">
                <a:latin typeface="Times New Roman" pitchFamily="18" charset="0"/>
                <a:ea typeface="宋体" pitchFamily="2" charset="-122"/>
              </a:rPr>
              <a:t>           </a:t>
            </a:r>
            <a:r>
              <a:rPr lang="zh-CN" altLang="en-US" sz="2000" dirty="0" smtClean="0">
                <a:latin typeface="Times New Roman" pitchFamily="18" charset="0"/>
                <a:ea typeface="宋体" pitchFamily="2" charset="-122"/>
              </a:rPr>
              <a:t>杂费；</a:t>
            </a:r>
            <a:endParaRPr lang="en-US" altLang="zh-CN" sz="2000" dirty="0" smtClean="0">
              <a:latin typeface="Times New Roman" pitchFamily="18" charset="0"/>
              <a:ea typeface="宋体" pitchFamily="2" charset="-122"/>
            </a:endParaRPr>
          </a:p>
          <a:p>
            <a:r>
              <a:rPr lang="en-US" altLang="zh-CN" sz="2000" dirty="0" smtClean="0">
                <a:latin typeface="Times New Roman" pitchFamily="18" charset="0"/>
                <a:ea typeface="宋体" pitchFamily="2" charset="-122"/>
              </a:rPr>
              <a:t>            </a:t>
            </a:r>
            <a:r>
              <a:rPr lang="zh-CN" altLang="en-US" sz="2000" dirty="0" smtClean="0">
                <a:latin typeface="Times New Roman" pitchFamily="18" charset="0"/>
                <a:ea typeface="宋体" pitchFamily="2" charset="-122"/>
              </a:rPr>
              <a:t>保险</a:t>
            </a:r>
            <a:r>
              <a:rPr lang="en-US" altLang="zh-CN" sz="2000" dirty="0" smtClean="0">
                <a:latin typeface="Times New Roman" pitchFamily="18" charset="0"/>
                <a:ea typeface="宋体" pitchFamily="2" charset="-122"/>
              </a:rPr>
              <a:t> </a:t>
            </a:r>
            <a:r>
              <a:rPr lang="zh-CN" altLang="en-US" sz="2000" dirty="0" smtClean="0">
                <a:latin typeface="Times New Roman" pitchFamily="18" charset="0"/>
                <a:ea typeface="宋体" pitchFamily="2" charset="-122"/>
              </a:rPr>
              <a:t>；</a:t>
            </a:r>
            <a:endParaRPr lang="en-US" altLang="zh-CN" sz="2000" dirty="0" smtClean="0">
              <a:latin typeface="Times New Roman" pitchFamily="18" charset="0"/>
              <a:ea typeface="宋体" pitchFamily="2" charset="-122"/>
            </a:endParaRPr>
          </a:p>
          <a:p>
            <a:r>
              <a:rPr lang="en-US" altLang="zh-CN" sz="2000" dirty="0">
                <a:latin typeface="Times New Roman" pitchFamily="18" charset="0"/>
                <a:ea typeface="宋体" pitchFamily="2" charset="-122"/>
              </a:rPr>
              <a:t> </a:t>
            </a:r>
            <a:r>
              <a:rPr lang="en-US" altLang="zh-CN" sz="2000" dirty="0" smtClean="0">
                <a:latin typeface="Times New Roman" pitchFamily="18" charset="0"/>
                <a:ea typeface="宋体" pitchFamily="2" charset="-122"/>
              </a:rPr>
              <a:t>            </a:t>
            </a:r>
            <a:r>
              <a:rPr lang="zh-CN" altLang="en-US" sz="2000" dirty="0" smtClean="0">
                <a:latin typeface="Times New Roman" pitchFamily="18" charset="0"/>
                <a:ea typeface="宋体" pitchFamily="2" charset="-122"/>
              </a:rPr>
              <a:t>健身房；</a:t>
            </a:r>
            <a:endParaRPr lang="en-US" altLang="zh-CN" sz="2000" dirty="0" smtClean="0">
              <a:latin typeface="Times New Roman" pitchFamily="18" charset="0"/>
              <a:ea typeface="宋体" pitchFamily="2" charset="-122"/>
            </a:endParaRPr>
          </a:p>
          <a:p>
            <a:r>
              <a:rPr lang="en-US" altLang="zh-CN" sz="2000" dirty="0">
                <a:latin typeface="Times New Roman" pitchFamily="18" charset="0"/>
                <a:ea typeface="宋体" pitchFamily="2" charset="-122"/>
              </a:rPr>
              <a:t> </a:t>
            </a:r>
            <a:r>
              <a:rPr lang="en-US" altLang="zh-CN" sz="2000" dirty="0" smtClean="0">
                <a:latin typeface="Times New Roman" pitchFamily="18" charset="0"/>
                <a:ea typeface="宋体" pitchFamily="2" charset="-122"/>
              </a:rPr>
              <a:t>            </a:t>
            </a:r>
            <a:r>
              <a:rPr lang="zh-CN" altLang="en-US" sz="2000" dirty="0" smtClean="0">
                <a:latin typeface="Times New Roman" pitchFamily="18" charset="0"/>
                <a:ea typeface="宋体" pitchFamily="2" charset="-122"/>
              </a:rPr>
              <a:t>公共汽车；</a:t>
            </a:r>
            <a:endParaRPr lang="en-US" altLang="zh-CN" sz="2000" dirty="0" smtClean="0">
              <a:latin typeface="Times New Roman" pitchFamily="18" charset="0"/>
              <a:ea typeface="宋体" pitchFamily="2" charset="-122"/>
            </a:endParaRPr>
          </a:p>
          <a:p>
            <a:r>
              <a:rPr lang="en-US" altLang="zh-CN" sz="2000" dirty="0">
                <a:latin typeface="Times New Roman" pitchFamily="18" charset="0"/>
                <a:ea typeface="宋体" pitchFamily="2" charset="-122"/>
              </a:rPr>
              <a:t> </a:t>
            </a:r>
            <a:r>
              <a:rPr lang="en-US" altLang="zh-CN" sz="2000" dirty="0" smtClean="0">
                <a:latin typeface="Times New Roman" pitchFamily="18" charset="0"/>
                <a:ea typeface="宋体" pitchFamily="2" charset="-122"/>
              </a:rPr>
              <a:t>            </a:t>
            </a:r>
            <a:r>
              <a:rPr lang="zh-CN" altLang="en-US" sz="2000" dirty="0" smtClean="0">
                <a:latin typeface="Times New Roman" pitchFamily="18" charset="0"/>
                <a:ea typeface="宋体" pitchFamily="2" charset="-122"/>
              </a:rPr>
              <a:t>图书馆</a:t>
            </a:r>
            <a:endParaRPr lang="en-US" altLang="zh-CN" sz="2000" dirty="0" smtClean="0">
              <a:latin typeface="Times New Roman" pitchFamily="18" charset="0"/>
              <a:ea typeface="宋体" pitchFamily="2" charset="-122"/>
            </a:endParaRPr>
          </a:p>
          <a:p>
            <a:r>
              <a:rPr lang="en-US" altLang="zh-CN" sz="2000" dirty="0" smtClean="0">
                <a:latin typeface="Times New Roman" pitchFamily="18" charset="0"/>
                <a:ea typeface="宋体" pitchFamily="2" charset="-122"/>
              </a:rPr>
              <a:t>            </a:t>
            </a:r>
            <a:r>
              <a:rPr lang="zh-CN" altLang="en-US" sz="2000" dirty="0" smtClean="0">
                <a:latin typeface="Times New Roman" pitchFamily="18" charset="0"/>
                <a:ea typeface="宋体" pitchFamily="2" charset="-122"/>
              </a:rPr>
              <a:t>公寓住宿费（两人合住一个房间）；</a:t>
            </a:r>
            <a:endParaRPr lang="en-US" altLang="zh-CN" sz="2000" dirty="0" smtClean="0">
              <a:latin typeface="Times New Roman" pitchFamily="18" charset="0"/>
              <a:ea typeface="宋体" pitchFamily="2" charset="-122"/>
            </a:endParaRPr>
          </a:p>
          <a:p>
            <a:r>
              <a:rPr lang="en-US" altLang="zh-CN" sz="2000" dirty="0">
                <a:latin typeface="Times New Roman" pitchFamily="18" charset="0"/>
                <a:ea typeface="宋体" pitchFamily="2" charset="-122"/>
              </a:rPr>
              <a:t> </a:t>
            </a:r>
            <a:r>
              <a:rPr lang="en-US" altLang="zh-CN" sz="2000" dirty="0" smtClean="0">
                <a:latin typeface="Times New Roman" pitchFamily="18" charset="0"/>
                <a:ea typeface="宋体" pitchFamily="2" charset="-122"/>
              </a:rPr>
              <a:t>           </a:t>
            </a:r>
            <a:r>
              <a:rPr lang="zh-CN" altLang="en-US" sz="2000" dirty="0" smtClean="0">
                <a:latin typeface="Times New Roman" pitchFamily="18" charset="0"/>
                <a:ea typeface="宋体" pitchFamily="2" charset="-122"/>
              </a:rPr>
              <a:t>匹茨堡一日游及华盛顿首府两日游的包车费，导游费，及住宿</a:t>
            </a:r>
            <a:endParaRPr lang="en-US" altLang="zh-CN" sz="2000" dirty="0" smtClean="0">
              <a:latin typeface="Times New Roman" pitchFamily="18" charset="0"/>
              <a:ea typeface="宋体" pitchFamily="2" charset="-122"/>
            </a:endParaRPr>
          </a:p>
          <a:p>
            <a:r>
              <a:rPr lang="zh-CN" altLang="en-US" sz="2000" b="1" dirty="0" smtClean="0">
                <a:latin typeface="Times New Roman" pitchFamily="18" charset="0"/>
                <a:ea typeface="宋体" pitchFamily="2" charset="-122"/>
              </a:rPr>
              <a:t>不包含：</a:t>
            </a:r>
            <a:r>
              <a:rPr lang="zh-CN" altLang="en-US" sz="2000" dirty="0" smtClean="0">
                <a:latin typeface="Times New Roman" pitchFamily="18" charset="0"/>
                <a:ea typeface="宋体" pitchFamily="2" charset="-122"/>
              </a:rPr>
              <a:t>机票和吃饭</a:t>
            </a:r>
            <a:endParaRPr lang="en-US" altLang="zh-CN" sz="2000" dirty="0" smtClean="0">
              <a:latin typeface="Times New Roman" pitchFamily="18" charset="0"/>
              <a:ea typeface="宋体" pitchFamily="2" charset="-122"/>
            </a:endParaRPr>
          </a:p>
        </p:txBody>
      </p:sp>
    </p:spTree>
    <p:extLst>
      <p:ext uri="{BB962C8B-B14F-4D97-AF65-F5344CB8AC3E}">
        <p14:creationId xmlns:p14="http://schemas.microsoft.com/office/powerpoint/2010/main" xmlns="" val="51968022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b="1" dirty="0" smtClean="0">
                <a:latin typeface="宋体" pitchFamily="2" charset="-122"/>
                <a:ea typeface="宋体" pitchFamily="2" charset="-122"/>
              </a:rPr>
              <a:t>项目报名</a:t>
            </a:r>
          </a:p>
        </p:txBody>
      </p:sp>
      <p:sp>
        <p:nvSpPr>
          <p:cNvPr id="3" name="内容占位符 2"/>
          <p:cNvSpPr>
            <a:spLocks noGrp="1"/>
          </p:cNvSpPr>
          <p:nvPr>
            <p:ph idx="1"/>
          </p:nvPr>
        </p:nvSpPr>
        <p:spPr/>
        <p:txBody>
          <a:bodyPr/>
          <a:lstStyle/>
          <a:p>
            <a:r>
              <a:rPr lang="zh-CN" altLang="en-US" dirty="0" smtClean="0">
                <a:latin typeface="Times New Roman" pitchFamily="18" charset="0"/>
                <a:ea typeface="宋体" pitchFamily="2" charset="-122"/>
              </a:rPr>
              <a:t>联系人：夏老师</a:t>
            </a:r>
            <a:endParaRPr lang="en-US" altLang="zh-CN" dirty="0" smtClean="0">
              <a:latin typeface="Times New Roman" pitchFamily="18" charset="0"/>
              <a:ea typeface="宋体" pitchFamily="2" charset="-122"/>
            </a:endParaRPr>
          </a:p>
          <a:p>
            <a:r>
              <a:rPr lang="zh-CN" altLang="en-US" dirty="0" smtClean="0">
                <a:latin typeface="Times New Roman" pitchFamily="18" charset="0"/>
                <a:ea typeface="宋体" pitchFamily="2" charset="-122"/>
              </a:rPr>
              <a:t>办公室：明华楼</a:t>
            </a:r>
            <a:r>
              <a:rPr lang="en-US" altLang="zh-CN" dirty="0" smtClean="0">
                <a:latin typeface="Times New Roman" pitchFamily="18" charset="0"/>
                <a:ea typeface="宋体" pitchFamily="2" charset="-122"/>
              </a:rPr>
              <a:t>305</a:t>
            </a:r>
          </a:p>
          <a:p>
            <a:r>
              <a:rPr lang="zh-CN" altLang="en-US" dirty="0" smtClean="0">
                <a:latin typeface="Times New Roman" pitchFamily="18" charset="0"/>
                <a:ea typeface="宋体" pitchFamily="2" charset="-122"/>
              </a:rPr>
              <a:t>联系电话：</a:t>
            </a:r>
            <a:r>
              <a:rPr lang="en-US" altLang="zh-CN" dirty="0" smtClean="0">
                <a:latin typeface="Times New Roman" pitchFamily="18" charset="0"/>
                <a:ea typeface="宋体" pitchFamily="2" charset="-122"/>
              </a:rPr>
              <a:t>39966179/18916569160</a:t>
            </a:r>
          </a:p>
          <a:p>
            <a:r>
              <a:rPr lang="zh-CN" altLang="en-US" dirty="0" smtClean="0">
                <a:latin typeface="Times New Roman" pitchFamily="18" charset="0"/>
                <a:ea typeface="宋体" pitchFamily="2" charset="-122"/>
              </a:rPr>
              <a:t>邮箱：</a:t>
            </a:r>
            <a:r>
              <a:rPr lang="en-US" altLang="zh-CN" dirty="0" smtClean="0">
                <a:latin typeface="Times New Roman" pitchFamily="18" charset="0"/>
                <a:ea typeface="宋体" pitchFamily="2" charset="-122"/>
              </a:rPr>
              <a:t>th_international@126.com</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zh-CN" altLang="en-US" dirty="0" smtClean="0">
                <a:latin typeface="宋体" pitchFamily="2" charset="-122"/>
                <a:ea typeface="宋体" pitchFamily="2" charset="-122"/>
              </a:rPr>
              <a:t>西弗吉</a:t>
            </a:r>
            <a:r>
              <a:rPr lang="zh-CN" altLang="en-US" dirty="0" smtClean="0">
                <a:latin typeface="宋体" pitchFamily="2" charset="-122"/>
                <a:ea typeface="宋体" pitchFamily="2" charset="-122"/>
              </a:rPr>
              <a:t>尼亚</a:t>
            </a:r>
            <a:r>
              <a:rPr lang="zh-CN" altLang="en-US" dirty="0" smtClean="0">
                <a:latin typeface="宋体" pitchFamily="2" charset="-122"/>
                <a:ea typeface="宋体" pitchFamily="2" charset="-122"/>
              </a:rPr>
              <a:t>大学</a:t>
            </a:r>
            <a:r>
              <a:rPr lang="en-US" altLang="zh-CN" dirty="0" smtClean="0"/>
              <a:t/>
            </a:r>
            <a:br>
              <a:rPr lang="en-US" altLang="zh-CN" dirty="0" smtClean="0"/>
            </a:br>
            <a:r>
              <a:rPr lang="en-US" altLang="zh-CN" dirty="0" smtClean="0">
                <a:latin typeface="Times New Roman" pitchFamily="18" charset="0"/>
                <a:cs typeface="Times New Roman" pitchFamily="18" charset="0"/>
              </a:rPr>
              <a:t>West Virginia University</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261257" y="237506"/>
            <a:ext cx="8229600" cy="5668964"/>
          </a:xfrm>
        </p:spPr>
        <p:txBody>
          <a:bodyPr/>
          <a:lstStyle/>
          <a:p>
            <a:r>
              <a:rPr lang="zh-CN" altLang="en-US" dirty="0" smtClean="0">
                <a:latin typeface="宋体" pitchFamily="2" charset="-122"/>
                <a:ea typeface="宋体" pitchFamily="2" charset="-122"/>
              </a:rPr>
              <a:t>西弗吉</a:t>
            </a:r>
            <a:r>
              <a:rPr lang="zh-CN" altLang="en-US" dirty="0" smtClean="0">
                <a:latin typeface="宋体" pitchFamily="2" charset="-122"/>
                <a:ea typeface="宋体" pitchFamily="2" charset="-122"/>
              </a:rPr>
              <a:t>尼亚</a:t>
            </a:r>
            <a:r>
              <a:rPr lang="zh-CN" altLang="en-US" dirty="0" smtClean="0">
                <a:latin typeface="宋体" pitchFamily="2" charset="-122"/>
                <a:ea typeface="宋体" pitchFamily="2" charset="-122"/>
              </a:rPr>
              <a:t>大学位于美</a:t>
            </a:r>
            <a:r>
              <a:rPr lang="zh-CN" altLang="en-US" dirty="0" smtClean="0">
                <a:latin typeface="宋体" pitchFamily="2" charset="-122"/>
                <a:ea typeface="宋体" pitchFamily="2" charset="-122"/>
              </a:rPr>
              <a:t>国西弗吉尼亚州</a:t>
            </a:r>
            <a:r>
              <a:rPr lang="zh-CN" altLang="en-US" dirty="0" smtClean="0">
                <a:latin typeface="宋体" pitchFamily="2" charset="-122"/>
                <a:ea typeface="宋体" pitchFamily="2" charset="-122"/>
              </a:rPr>
              <a:t>，是本州的重点大学。</a:t>
            </a:r>
            <a:endParaRPr lang="en-US" dirty="0">
              <a:latin typeface="宋体" pitchFamily="2" charset="-122"/>
              <a:ea typeface="宋体" pitchFamily="2" charset="-122"/>
            </a:endParaRPr>
          </a:p>
        </p:txBody>
      </p:sp>
      <p:pic>
        <p:nvPicPr>
          <p:cNvPr id="4" name="Picture 3" descr="uawva-3.gif"/>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4543714" y="3360945"/>
            <a:ext cx="4374655" cy="3016638"/>
          </a:xfrm>
          <a:prstGeom prst="rect">
            <a:avLst/>
          </a:prstGeom>
        </p:spPr>
      </p:pic>
    </p:spTree>
    <p:extLst>
      <p:ext uri="{BB962C8B-B14F-4D97-AF65-F5344CB8AC3E}">
        <p14:creationId xmlns:p14="http://schemas.microsoft.com/office/powerpoint/2010/main" xmlns="" val="15663110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b="1" dirty="0" smtClean="0">
                <a:latin typeface="宋体" pitchFamily="2" charset="-122"/>
                <a:ea typeface="宋体" pitchFamily="2" charset="-122"/>
              </a:rPr>
              <a:t>项目内容</a:t>
            </a:r>
            <a:endParaRPr lang="en-US" b="1" dirty="0">
              <a:latin typeface="宋体" pitchFamily="2" charset="-122"/>
              <a:ea typeface="宋体" pitchFamily="2" charset="-122"/>
            </a:endParaRPr>
          </a:p>
        </p:txBody>
      </p:sp>
      <p:sp>
        <p:nvSpPr>
          <p:cNvPr id="3" name="Content Placeholder 2"/>
          <p:cNvSpPr>
            <a:spLocks noGrp="1"/>
          </p:cNvSpPr>
          <p:nvPr>
            <p:ph idx="1"/>
          </p:nvPr>
        </p:nvSpPr>
        <p:spPr/>
        <p:txBody>
          <a:bodyPr>
            <a:noAutofit/>
          </a:bodyPr>
          <a:lstStyle/>
          <a:p>
            <a:r>
              <a:rPr lang="zh-CN" altLang="en-US" dirty="0" smtClean="0">
                <a:latin typeface="宋体" pitchFamily="2" charset="-122"/>
                <a:ea typeface="宋体" pitchFamily="2" charset="-122"/>
              </a:rPr>
              <a:t>前往美</a:t>
            </a:r>
            <a:r>
              <a:rPr lang="zh-CN" altLang="en-US" dirty="0" smtClean="0">
                <a:latin typeface="宋体" pitchFamily="2" charset="-122"/>
                <a:ea typeface="宋体" pitchFamily="2" charset="-122"/>
              </a:rPr>
              <a:t>国西弗吉尼亚学</a:t>
            </a:r>
            <a:r>
              <a:rPr lang="zh-CN" altLang="en-US" dirty="0" smtClean="0">
                <a:latin typeface="宋体" pitchFamily="2" charset="-122"/>
                <a:ea typeface="宋体" pitchFamily="2" charset="-122"/>
              </a:rPr>
              <a:t>习及生活</a:t>
            </a:r>
            <a:r>
              <a:rPr lang="en-US" altLang="zh-CN" dirty="0" smtClean="0">
                <a:latin typeface="宋体" pitchFamily="2" charset="-122"/>
                <a:ea typeface="宋体" pitchFamily="2" charset="-122"/>
              </a:rPr>
              <a:t>5</a:t>
            </a:r>
            <a:r>
              <a:rPr lang="zh-CN" altLang="en-US" dirty="0" smtClean="0">
                <a:latin typeface="宋体" pitchFamily="2" charset="-122"/>
                <a:ea typeface="宋体" pitchFamily="2" charset="-122"/>
              </a:rPr>
              <a:t>个星期，亲身体验美国当地风土人情及美国大学校园生活。</a:t>
            </a:r>
            <a:endParaRPr lang="en-US" altLang="zh-CN" dirty="0" smtClean="0">
              <a:latin typeface="宋体" pitchFamily="2" charset="-122"/>
              <a:ea typeface="宋体" pitchFamily="2" charset="-122"/>
            </a:endParaRPr>
          </a:p>
          <a:p>
            <a:r>
              <a:rPr lang="zh-CN" altLang="en-US" dirty="0" smtClean="0">
                <a:latin typeface="宋体" pitchFamily="2" charset="-122"/>
                <a:ea typeface="宋体" pitchFamily="2" charset="-122"/>
              </a:rPr>
              <a:t>在</a:t>
            </a:r>
            <a:r>
              <a:rPr lang="en-US" altLang="zh-CN" dirty="0" smtClean="0">
                <a:latin typeface="宋体" pitchFamily="2" charset="-122"/>
                <a:ea typeface="宋体" pitchFamily="2" charset="-122"/>
              </a:rPr>
              <a:t>5</a:t>
            </a:r>
            <a:r>
              <a:rPr lang="zh-CN" altLang="en-US" dirty="0" smtClean="0">
                <a:latin typeface="宋体" pitchFamily="2" charset="-122"/>
                <a:ea typeface="宋体" pitchFamily="2" charset="-122"/>
              </a:rPr>
              <a:t>个星期内进行英语强化训练：真正的外教，原汁原味的英文，超越国内任何英文培训！</a:t>
            </a:r>
            <a:endParaRPr lang="en-US" dirty="0">
              <a:latin typeface="宋体" pitchFamily="2" charset="-122"/>
              <a:ea typeface="宋体" pitchFamily="2" charset="-122"/>
            </a:endParaRPr>
          </a:p>
        </p:txBody>
      </p:sp>
    </p:spTree>
    <p:extLst>
      <p:ext uri="{BB962C8B-B14F-4D97-AF65-F5344CB8AC3E}">
        <p14:creationId xmlns:p14="http://schemas.microsoft.com/office/powerpoint/2010/main" xmlns="" val="15841819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5631" y="457199"/>
            <a:ext cx="8461169" cy="1747945"/>
          </a:xfrm>
        </p:spPr>
        <p:txBody>
          <a:bodyPr>
            <a:normAutofit/>
          </a:bodyPr>
          <a:lstStyle/>
          <a:p>
            <a:r>
              <a:rPr lang="zh-CN" altLang="en-US" sz="3600" dirty="0" smtClean="0">
                <a:latin typeface="宋体" pitchFamily="2" charset="-122"/>
                <a:ea typeface="宋体" pitchFamily="2" charset="-122"/>
              </a:rPr>
              <a:t>天华的校长和老师团队正在这个项目学习</a:t>
            </a:r>
            <a:endParaRPr lang="en-US" sz="3600" dirty="0">
              <a:latin typeface="宋体" pitchFamily="2" charset="-122"/>
              <a:ea typeface="宋体" pitchFamily="2" charset="-122"/>
            </a:endParaRPr>
          </a:p>
        </p:txBody>
      </p:sp>
      <p:pic>
        <p:nvPicPr>
          <p:cNvPr id="4" name="Content Placeholder 3" descr="image (1).jpg"/>
          <p:cNvPicPr>
            <a:picLocks noGrp="1" noChangeAspect="1"/>
          </p:cNvPicPr>
          <p:nvPr>
            <p:ph idx="1"/>
          </p:nvPr>
        </p:nvPicPr>
        <p:blipFill>
          <a:blip r:embed="rId2">
            <a:extLst>
              <a:ext uri="{28A0092B-C50C-407E-A947-70E740481C1C}">
                <a14:useLocalDpi xmlns:a14="http://schemas.microsoft.com/office/drawing/2010/main" xmlns="" val="0"/>
              </a:ext>
            </a:extLst>
          </a:blip>
          <a:srcRect t="12564" b="12564"/>
          <a:stretch>
            <a:fillRect/>
          </a:stretch>
        </p:blipFill>
        <p:spPr>
          <a:xfrm rot="10800000">
            <a:off x="457200" y="1451301"/>
            <a:ext cx="8229600" cy="4621213"/>
          </a:xfrm>
        </p:spPr>
      </p:pic>
    </p:spTree>
    <p:extLst>
      <p:ext uri="{BB962C8B-B14F-4D97-AF65-F5344CB8AC3E}">
        <p14:creationId xmlns:p14="http://schemas.microsoft.com/office/powerpoint/2010/main" xmlns="" val="16226635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image (3).jpg"/>
          <p:cNvPicPr>
            <a:picLocks noGrp="1" noChangeAspect="1"/>
          </p:cNvPicPr>
          <p:nvPr>
            <p:ph idx="1"/>
          </p:nvPr>
        </p:nvPicPr>
        <p:blipFill>
          <a:blip r:embed="rId2">
            <a:extLst>
              <a:ext uri="{28A0092B-C50C-407E-A947-70E740481C1C}">
                <a14:useLocalDpi xmlns:a14="http://schemas.microsoft.com/office/drawing/2010/main" xmlns="" val="0"/>
              </a:ext>
            </a:extLst>
          </a:blip>
          <a:srcRect l="48845" t="35456" r="2944" b="35385"/>
          <a:stretch>
            <a:fillRect/>
          </a:stretch>
        </p:blipFill>
        <p:spPr>
          <a:xfrm>
            <a:off x="699450" y="904008"/>
            <a:ext cx="3967553" cy="3596740"/>
          </a:xfrm>
        </p:spPr>
      </p:pic>
      <p:pic>
        <p:nvPicPr>
          <p:cNvPr id="6" name="图片 5" descr="a39c1736-1364-4146-bd08-4755d6f27ac1.jpg"/>
          <p:cNvPicPr>
            <a:picLocks noChangeAspect="1"/>
          </p:cNvPicPr>
          <p:nvPr/>
        </p:nvPicPr>
        <p:blipFill>
          <a:blip r:embed="rId3"/>
          <a:srcRect l="4436" t="51602" r="55707" b="2511"/>
          <a:stretch>
            <a:fillRect/>
          </a:stretch>
        </p:blipFill>
        <p:spPr>
          <a:xfrm>
            <a:off x="5343704" y="3313216"/>
            <a:ext cx="1824442" cy="3146961"/>
          </a:xfrm>
          <a:prstGeom prst="rect">
            <a:avLst/>
          </a:prstGeom>
        </p:spPr>
      </p:pic>
      <p:pic>
        <p:nvPicPr>
          <p:cNvPr id="7" name="图片 6" descr="a39c1736-1364-4146-bd08-4755d6f27ac1.jpg"/>
          <p:cNvPicPr>
            <a:picLocks noChangeAspect="1"/>
          </p:cNvPicPr>
          <p:nvPr/>
        </p:nvPicPr>
        <p:blipFill>
          <a:blip r:embed="rId3"/>
          <a:srcRect l="54410" t="68550" r="3243" b="4416"/>
          <a:stretch>
            <a:fillRect/>
          </a:stretch>
        </p:blipFill>
        <p:spPr>
          <a:xfrm>
            <a:off x="6555371" y="904008"/>
            <a:ext cx="1938454" cy="1854033"/>
          </a:xfrm>
          <a:prstGeom prst="rect">
            <a:avLst/>
          </a:prstGeom>
        </p:spPr>
      </p:pic>
    </p:spTree>
    <p:extLst>
      <p:ext uri="{BB962C8B-B14F-4D97-AF65-F5344CB8AC3E}">
        <p14:creationId xmlns:p14="http://schemas.microsoft.com/office/powerpoint/2010/main" xmlns="" val="21260689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zh-CN" altLang="en-US" dirty="0" smtClean="0"/>
              <a:t/>
            </a:r>
            <a:br>
              <a:rPr lang="zh-CN" altLang="en-US" dirty="0" smtClean="0"/>
            </a:br>
            <a:endParaRPr lang="en-US" dirty="0"/>
          </a:p>
        </p:txBody>
      </p:sp>
      <p:sp>
        <p:nvSpPr>
          <p:cNvPr id="10241" name="AutoShape 1" descr="C:\Users\Administrator\AppData\Roaming\Tencent\Users\1909034365\QQ\WinTemp\RichOle\0N7@97CQ_L6(-E}DEF}]K.png"/>
          <p:cNvSpPr>
            <a:spLocks noChangeAspect="1" noChangeArrowheads="1"/>
          </p:cNvSpPr>
          <p:nvPr/>
        </p:nvSpPr>
        <p:spPr bwMode="auto">
          <a:xfrm>
            <a:off x="0" y="0"/>
            <a:ext cx="304800" cy="304800"/>
          </a:xfrm>
          <a:prstGeom prst="rect">
            <a:avLst/>
          </a:prstGeom>
          <a:noFill/>
        </p:spPr>
        <p:txBody>
          <a:bodyPr vert="horz" wrap="square" lIns="91440" tIns="45720" rIns="91440" bIns="45720" numCol="1" anchor="t" anchorCtr="0" compatLnSpc="1">
            <a:prstTxWarp prst="textNoShape">
              <a:avLst/>
            </a:prstTxWarp>
          </a:bodyPr>
          <a:lstStyle/>
          <a:p>
            <a:endParaRPr lang="zh-CN" altLang="en-US"/>
          </a:p>
        </p:txBody>
      </p:sp>
      <p:sp>
        <p:nvSpPr>
          <p:cNvPr id="10242" name="AutoShape 2" descr="C:\Users\Administrator\AppData\Roaming\Tencent\Users\1909034365\QQ\WinTemp\RichOle\0N7@97CQ_L6(-E}DEF}]K.png"/>
          <p:cNvSpPr>
            <a:spLocks noChangeAspect="1" noChangeArrowheads="1"/>
          </p:cNvSpPr>
          <p:nvPr/>
        </p:nvSpPr>
        <p:spPr bwMode="auto">
          <a:xfrm>
            <a:off x="0" y="0"/>
            <a:ext cx="304800" cy="304800"/>
          </a:xfrm>
          <a:prstGeom prst="rect">
            <a:avLst/>
          </a:prstGeom>
          <a:noFill/>
        </p:spPr>
        <p:txBody>
          <a:bodyPr vert="horz" wrap="square" lIns="91440" tIns="45720" rIns="91440" bIns="45720" numCol="1" anchor="t" anchorCtr="0" compatLnSpc="1">
            <a:prstTxWarp prst="textNoShape">
              <a:avLst/>
            </a:prstTxWarp>
          </a:bodyPr>
          <a:lstStyle/>
          <a:p>
            <a:endParaRPr lang="zh-CN" altLang="en-US"/>
          </a:p>
        </p:txBody>
      </p:sp>
      <p:pic>
        <p:nvPicPr>
          <p:cNvPr id="10" name="Content Placeholder 3" descr="image (4).jpg"/>
          <p:cNvPicPr>
            <a:picLocks noChangeAspect="1"/>
          </p:cNvPicPr>
          <p:nvPr/>
        </p:nvPicPr>
        <p:blipFill>
          <a:blip r:embed="rId2">
            <a:extLst>
              <a:ext uri="{28A0092B-C50C-407E-A947-70E740481C1C}">
                <a14:useLocalDpi xmlns="" xmlns:a14="http://schemas.microsoft.com/office/drawing/2010/main" val="0"/>
              </a:ext>
            </a:extLst>
          </a:blip>
          <a:srcRect t="33576" b="22502"/>
          <a:stretch>
            <a:fillRect/>
          </a:stretch>
        </p:blipFill>
        <p:spPr>
          <a:xfrm>
            <a:off x="457200" y="1600200"/>
            <a:ext cx="8229600" cy="3814948"/>
          </a:xfrm>
          <a:prstGeom prst="rect">
            <a:avLst/>
          </a:prstGeom>
        </p:spPr>
      </p:pic>
    </p:spTree>
    <p:extLst>
      <p:ext uri="{BB962C8B-B14F-4D97-AF65-F5344CB8AC3E}">
        <p14:creationId xmlns:p14="http://schemas.microsoft.com/office/powerpoint/2010/main" xmlns="" val="237974206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image (5).jpg"/>
          <p:cNvPicPr>
            <a:picLocks noGrp="1" noChangeAspect="1"/>
          </p:cNvPicPr>
          <p:nvPr>
            <p:ph idx="1"/>
          </p:nvPr>
        </p:nvPicPr>
        <p:blipFill>
          <a:blip r:embed="rId2">
            <a:extLst>
              <a:ext uri="{28A0092B-C50C-407E-A947-70E740481C1C}">
                <a14:useLocalDpi xmlns:a14="http://schemas.microsoft.com/office/drawing/2010/main" xmlns="" val="0"/>
              </a:ext>
            </a:extLst>
          </a:blip>
          <a:srcRect t="5826" b="5826"/>
          <a:stretch>
            <a:fillRect/>
          </a:stretch>
        </p:blipFill>
        <p:spPr>
          <a:xfrm>
            <a:off x="457200" y="1327068"/>
            <a:ext cx="8229600" cy="4525963"/>
          </a:xfrm>
        </p:spPr>
      </p:pic>
    </p:spTree>
    <p:extLst>
      <p:ext uri="{BB962C8B-B14F-4D97-AF65-F5344CB8AC3E}">
        <p14:creationId xmlns:p14="http://schemas.microsoft.com/office/powerpoint/2010/main" xmlns="" val="412377871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zh-CN" altLang="en-US" sz="3100" b="1" dirty="0">
                <a:latin typeface="宋体" pitchFamily="2" charset="-122"/>
                <a:ea typeface="宋体" pitchFamily="2" charset="-122"/>
              </a:rPr>
              <a:t>天华</a:t>
            </a:r>
            <a:r>
              <a:rPr lang="zh-CN" altLang="en-US" sz="3100" b="1" dirty="0" smtClean="0">
                <a:latin typeface="宋体" pitchFamily="2" charset="-122"/>
                <a:ea typeface="宋体" pitchFamily="2" charset="-122"/>
              </a:rPr>
              <a:t>－</a:t>
            </a:r>
            <a:r>
              <a:rPr lang="zh-CN" altLang="en-US" sz="3200" dirty="0" smtClean="0">
                <a:latin typeface="宋体" pitchFamily="2" charset="-122"/>
                <a:ea typeface="宋体" pitchFamily="2" charset="-122"/>
              </a:rPr>
              <a:t>西弗吉尼亚</a:t>
            </a:r>
            <a:r>
              <a:rPr lang="zh-CN" altLang="en-US" sz="3100" b="1" dirty="0" smtClean="0">
                <a:latin typeface="宋体" pitchFamily="2" charset="-122"/>
                <a:ea typeface="宋体" pitchFamily="2" charset="-122"/>
              </a:rPr>
              <a:t>大</a:t>
            </a:r>
            <a:r>
              <a:rPr lang="zh-CN" altLang="en-US" sz="3100" b="1" dirty="0">
                <a:latin typeface="宋体" pitchFamily="2" charset="-122"/>
                <a:ea typeface="宋体" pitchFamily="2" charset="-122"/>
              </a:rPr>
              <a:t>学暑期英文项目说明</a:t>
            </a:r>
            <a:r>
              <a:rPr lang="en-US" sz="3200" dirty="0"/>
              <a:t/>
            </a:r>
            <a:br>
              <a:rPr lang="en-US" sz="3200" dirty="0"/>
            </a:br>
            <a:endParaRPr lang="en-US" sz="3200" dirty="0"/>
          </a:p>
        </p:txBody>
      </p:sp>
      <p:sp>
        <p:nvSpPr>
          <p:cNvPr id="3" name="Content Placeholder 2"/>
          <p:cNvSpPr>
            <a:spLocks noGrp="1"/>
          </p:cNvSpPr>
          <p:nvPr>
            <p:ph idx="1"/>
          </p:nvPr>
        </p:nvSpPr>
        <p:spPr>
          <a:xfrm>
            <a:off x="457200" y="926275"/>
            <a:ext cx="8229600" cy="5931725"/>
          </a:xfrm>
        </p:spPr>
        <p:txBody>
          <a:bodyPr>
            <a:noAutofit/>
          </a:bodyPr>
          <a:lstStyle/>
          <a:p>
            <a:pPr lvl="0"/>
            <a:r>
              <a:rPr lang="zh-CN" altLang="en-US" sz="2000" dirty="0" smtClean="0">
                <a:latin typeface="Times New Roman" pitchFamily="18" charset="0"/>
                <a:ea typeface="宋体" pitchFamily="2" charset="-122"/>
              </a:rPr>
              <a:t>天华</a:t>
            </a:r>
            <a:r>
              <a:rPr lang="zh-CN" altLang="en-US" sz="2000" dirty="0" smtClean="0">
                <a:latin typeface="Times New Roman" pitchFamily="18" charset="0"/>
                <a:ea typeface="宋体" pitchFamily="2" charset="-122"/>
              </a:rPr>
              <a:t>－</a:t>
            </a:r>
            <a:r>
              <a:rPr lang="zh-CN" altLang="en-US" sz="2000" dirty="0" smtClean="0">
                <a:latin typeface="宋体" pitchFamily="2" charset="-122"/>
                <a:ea typeface="宋体" pitchFamily="2" charset="-122"/>
              </a:rPr>
              <a:t>西弗吉尼亚</a:t>
            </a:r>
            <a:r>
              <a:rPr lang="zh-CN" altLang="en-US" sz="2000" dirty="0" smtClean="0">
                <a:latin typeface="Times New Roman" pitchFamily="18" charset="0"/>
                <a:ea typeface="宋体" pitchFamily="2" charset="-122"/>
              </a:rPr>
              <a:t>暑</a:t>
            </a:r>
            <a:r>
              <a:rPr lang="zh-CN" altLang="en-US" sz="2000" dirty="0">
                <a:latin typeface="Times New Roman" pitchFamily="18" charset="0"/>
                <a:ea typeface="宋体" pitchFamily="2" charset="-122"/>
              </a:rPr>
              <a:t>期英文项目是天华学生到美</a:t>
            </a:r>
            <a:r>
              <a:rPr lang="zh-CN" altLang="en-US" sz="2000" dirty="0" smtClean="0">
                <a:latin typeface="Times New Roman" pitchFamily="18" charset="0"/>
                <a:ea typeface="宋体" pitchFamily="2" charset="-122"/>
              </a:rPr>
              <a:t>国</a:t>
            </a:r>
            <a:r>
              <a:rPr lang="zh-CN" altLang="en-US" sz="2000" dirty="0" smtClean="0">
                <a:latin typeface="宋体" pitchFamily="2" charset="-122"/>
                <a:ea typeface="宋体" pitchFamily="2" charset="-122"/>
              </a:rPr>
              <a:t>西弗吉尼亚</a:t>
            </a:r>
            <a:r>
              <a:rPr lang="zh-CN" altLang="en-US" sz="2000" dirty="0" smtClean="0">
                <a:latin typeface="Times New Roman" pitchFamily="18" charset="0"/>
                <a:ea typeface="宋体" pitchFamily="2" charset="-122"/>
              </a:rPr>
              <a:t>大</a:t>
            </a:r>
            <a:r>
              <a:rPr lang="zh-CN" altLang="en-US" sz="2000" dirty="0">
                <a:latin typeface="Times New Roman" pitchFamily="18" charset="0"/>
                <a:ea typeface="宋体" pitchFamily="2" charset="-122"/>
              </a:rPr>
              <a:t>学进行为期一个月的英文强化项目。</a:t>
            </a:r>
            <a:endParaRPr lang="en-US" sz="2000" dirty="0">
              <a:latin typeface="Times New Roman" pitchFamily="18" charset="0"/>
              <a:ea typeface="宋体" pitchFamily="2" charset="-122"/>
            </a:endParaRPr>
          </a:p>
          <a:p>
            <a:pPr lvl="0"/>
            <a:r>
              <a:rPr lang="zh-CN" altLang="en-US" sz="2000" dirty="0">
                <a:latin typeface="Times New Roman" pitchFamily="18" charset="0"/>
                <a:ea typeface="宋体" pitchFamily="2" charset="-122"/>
              </a:rPr>
              <a:t>该项目非通常的游学项目，更不是旅行团的美国旅游。游学项目和旅行团的旅游项目通常持观光签证进入美国，而</a:t>
            </a:r>
            <a:r>
              <a:rPr lang="zh-CN" altLang="en-US" sz="2000" dirty="0" smtClean="0">
                <a:latin typeface="Times New Roman" pitchFamily="18" charset="0"/>
                <a:ea typeface="宋体" pitchFamily="2" charset="-122"/>
              </a:rPr>
              <a:t>被</a:t>
            </a:r>
            <a:r>
              <a:rPr lang="zh-CN" altLang="en-US" sz="2000" dirty="0" smtClean="0">
                <a:latin typeface="宋体" pitchFamily="2" charset="-122"/>
                <a:ea typeface="宋体" pitchFamily="2" charset="-122"/>
              </a:rPr>
              <a:t>西弗吉尼亚</a:t>
            </a:r>
            <a:r>
              <a:rPr lang="zh-CN" altLang="en-US" sz="2000" dirty="0" smtClean="0">
                <a:latin typeface="Times New Roman" pitchFamily="18" charset="0"/>
                <a:ea typeface="宋体" pitchFamily="2" charset="-122"/>
              </a:rPr>
              <a:t>大</a:t>
            </a:r>
            <a:r>
              <a:rPr lang="zh-CN" altLang="en-US" sz="2000" dirty="0">
                <a:latin typeface="Times New Roman" pitchFamily="18" charset="0"/>
                <a:ea typeface="宋体" pitchFamily="2" charset="-122"/>
              </a:rPr>
              <a:t>学暑期英文项目录取的学生，会收到学生身份文件</a:t>
            </a:r>
            <a:r>
              <a:rPr lang="en-US" sz="2000" dirty="0">
                <a:latin typeface="Times New Roman" pitchFamily="18" charset="0"/>
                <a:ea typeface="宋体" pitchFamily="2" charset="-122"/>
              </a:rPr>
              <a:t>I20</a:t>
            </a:r>
            <a:r>
              <a:rPr lang="zh-CN" altLang="en-US" sz="2000" dirty="0">
                <a:latin typeface="Times New Roman" pitchFamily="18" charset="0"/>
                <a:ea typeface="宋体" pitchFamily="2" charset="-122"/>
              </a:rPr>
              <a:t>，凭此文件到美国大使馆申请学生签证</a:t>
            </a:r>
            <a:r>
              <a:rPr lang="en-US" sz="2000" dirty="0">
                <a:latin typeface="Times New Roman" pitchFamily="18" charset="0"/>
                <a:ea typeface="宋体" pitchFamily="2" charset="-122"/>
              </a:rPr>
              <a:t>F1</a:t>
            </a:r>
            <a:r>
              <a:rPr lang="zh-CN" altLang="en-US" sz="2000" dirty="0">
                <a:latin typeface="Times New Roman" pitchFamily="18" charset="0"/>
                <a:ea typeface="宋体" pitchFamily="2" charset="-122"/>
              </a:rPr>
              <a:t>，持学生身份进入美国。</a:t>
            </a:r>
            <a:endParaRPr lang="en-US" sz="2000" dirty="0">
              <a:latin typeface="Times New Roman" pitchFamily="18" charset="0"/>
              <a:ea typeface="宋体" pitchFamily="2" charset="-122"/>
            </a:endParaRPr>
          </a:p>
          <a:p>
            <a:pPr lvl="0"/>
            <a:r>
              <a:rPr lang="zh-CN" altLang="en-US" sz="2000" dirty="0">
                <a:latin typeface="Times New Roman" pitchFamily="18" charset="0"/>
                <a:ea typeface="宋体" pitchFamily="2" charset="-122"/>
              </a:rPr>
              <a:t>该项目以英文强化训练，体验美国本土大学课堂为主要目标。在项目进行期间，学生的主要任务是完成该项目所设计的课程，以达到预期效果，并满足美国国家安全部门对学生签证的课时要求</a:t>
            </a:r>
            <a:r>
              <a:rPr lang="zh-CN" altLang="en-US" sz="2000" dirty="0" smtClean="0">
                <a:latin typeface="Times New Roman" pitchFamily="18" charset="0"/>
                <a:ea typeface="宋体" pitchFamily="2" charset="-122"/>
              </a:rPr>
              <a:t>。</a:t>
            </a:r>
            <a:endParaRPr lang="en-US" sz="2000" dirty="0">
              <a:latin typeface="Times New Roman" pitchFamily="18" charset="0"/>
              <a:ea typeface="宋体" pitchFamily="2" charset="-122"/>
            </a:endParaRPr>
          </a:p>
        </p:txBody>
      </p:sp>
    </p:spTree>
    <p:extLst>
      <p:ext uri="{BB962C8B-B14F-4D97-AF65-F5344CB8AC3E}">
        <p14:creationId xmlns:p14="http://schemas.microsoft.com/office/powerpoint/2010/main" xmlns="" val="61174804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565988"/>
          </a:xfrm>
        </p:spPr>
        <p:txBody>
          <a:bodyPr>
            <a:noAutofit/>
          </a:bodyPr>
          <a:lstStyle/>
          <a:p>
            <a:r>
              <a:rPr lang="zh-CN" altLang="en-US" sz="2800" b="1" dirty="0">
                <a:latin typeface="宋体" pitchFamily="2" charset="-122"/>
                <a:ea typeface="宋体" pitchFamily="2" charset="-122"/>
              </a:rPr>
              <a:t>天华</a:t>
            </a:r>
            <a:r>
              <a:rPr lang="zh-CN" altLang="en-US" sz="2800" b="1" dirty="0" smtClean="0">
                <a:latin typeface="宋体" pitchFamily="2" charset="-122"/>
                <a:ea typeface="宋体" pitchFamily="2" charset="-122"/>
              </a:rPr>
              <a:t>－</a:t>
            </a:r>
            <a:r>
              <a:rPr lang="zh-CN" altLang="en-US" sz="2800" dirty="0" smtClean="0">
                <a:latin typeface="宋体" pitchFamily="2" charset="-122"/>
                <a:ea typeface="宋体" pitchFamily="2" charset="-122"/>
              </a:rPr>
              <a:t>西弗吉尼亚</a:t>
            </a:r>
            <a:r>
              <a:rPr lang="zh-CN" altLang="en-US" sz="2800" b="1" dirty="0" smtClean="0">
                <a:latin typeface="宋体" pitchFamily="2" charset="-122"/>
                <a:ea typeface="宋体" pitchFamily="2" charset="-122"/>
              </a:rPr>
              <a:t>大</a:t>
            </a:r>
            <a:r>
              <a:rPr lang="zh-CN" altLang="en-US" sz="2800" b="1" dirty="0">
                <a:latin typeface="宋体" pitchFamily="2" charset="-122"/>
                <a:ea typeface="宋体" pitchFamily="2" charset="-122"/>
              </a:rPr>
              <a:t>学暑期英文项目说明</a:t>
            </a:r>
            <a:r>
              <a:rPr lang="en-US" sz="3200" dirty="0"/>
              <a:t/>
            </a:r>
            <a:br>
              <a:rPr lang="en-US" sz="3200" dirty="0"/>
            </a:br>
            <a:endParaRPr lang="en-US" sz="3200" dirty="0"/>
          </a:p>
        </p:txBody>
      </p:sp>
      <p:sp>
        <p:nvSpPr>
          <p:cNvPr id="3" name="Content Placeholder 2"/>
          <p:cNvSpPr>
            <a:spLocks noGrp="1"/>
          </p:cNvSpPr>
          <p:nvPr>
            <p:ph idx="1"/>
          </p:nvPr>
        </p:nvSpPr>
        <p:spPr>
          <a:xfrm>
            <a:off x="457200" y="1164316"/>
            <a:ext cx="8229600" cy="4961847"/>
          </a:xfrm>
        </p:spPr>
        <p:txBody>
          <a:bodyPr>
            <a:normAutofit fontScale="32500" lnSpcReduction="20000"/>
          </a:bodyPr>
          <a:lstStyle/>
          <a:p>
            <a:pPr lvl="0"/>
            <a:r>
              <a:rPr lang="zh-CN" altLang="en-US" sz="6200" dirty="0">
                <a:latin typeface="Times New Roman" pitchFamily="18" charset="0"/>
                <a:ea typeface="宋体" pitchFamily="2" charset="-122"/>
              </a:rPr>
              <a:t>每个进入该项目的学生是独立的，被美</a:t>
            </a:r>
            <a:r>
              <a:rPr lang="zh-CN" altLang="en-US" sz="6200" dirty="0" smtClean="0">
                <a:latin typeface="Times New Roman" pitchFamily="18" charset="0"/>
                <a:ea typeface="宋体" pitchFamily="2" charset="-122"/>
              </a:rPr>
              <a:t>国</a:t>
            </a:r>
            <a:r>
              <a:rPr lang="zh-CN" altLang="en-US" sz="6200" dirty="0" smtClean="0">
                <a:latin typeface="宋体" pitchFamily="2" charset="-122"/>
                <a:ea typeface="宋体" pitchFamily="2" charset="-122"/>
              </a:rPr>
              <a:t>西弗吉尼亚</a:t>
            </a:r>
            <a:r>
              <a:rPr lang="zh-CN" altLang="en-US" sz="6200" dirty="0" smtClean="0">
                <a:latin typeface="Times New Roman" pitchFamily="18" charset="0"/>
                <a:ea typeface="宋体" pitchFamily="2" charset="-122"/>
              </a:rPr>
              <a:t>大</a:t>
            </a:r>
            <a:r>
              <a:rPr lang="zh-CN" altLang="en-US" sz="6200" dirty="0">
                <a:latin typeface="Times New Roman" pitchFamily="18" charset="0"/>
                <a:ea typeface="宋体" pitchFamily="2" charset="-122"/>
              </a:rPr>
              <a:t>学英文强化部录取的学生。也就是说，自被录取开始，每个学生做好准备，象千千万万的留学生一样，自行安排留学美国的生活和学业。任何困难和经历都是留学生活的宝贵体验。该项目会协</a:t>
            </a:r>
            <a:r>
              <a:rPr lang="zh-CN" altLang="en-US" sz="6200" dirty="0" smtClean="0">
                <a:latin typeface="Times New Roman" pitchFamily="18" charset="0"/>
                <a:ea typeface="宋体" pitchFamily="2" charset="-122"/>
              </a:rPr>
              <a:t>助相关事宜办理。</a:t>
            </a:r>
            <a:endParaRPr lang="en-US" altLang="en-US" sz="6200" dirty="0">
              <a:latin typeface="Times New Roman" pitchFamily="18" charset="0"/>
              <a:ea typeface="宋体" pitchFamily="2" charset="-122"/>
            </a:endParaRPr>
          </a:p>
          <a:p>
            <a:pPr lvl="0"/>
            <a:r>
              <a:rPr lang="zh-CN" altLang="en-US" sz="6200" dirty="0">
                <a:latin typeface="Times New Roman" pitchFamily="18" charset="0"/>
                <a:ea typeface="宋体" pitchFamily="2" charset="-122"/>
              </a:rPr>
              <a:t>该项目在课余及周末会安排相关的活动使学生们更进一步了解美国社会及美国人的生活，比方说：游</a:t>
            </a:r>
            <a:r>
              <a:rPr lang="zh-CN" altLang="en-US" sz="6200" dirty="0" smtClean="0">
                <a:latin typeface="Times New Roman" pitchFamily="18" charset="0"/>
                <a:ea typeface="宋体" pitchFamily="2" charset="-122"/>
              </a:rPr>
              <a:t>览</a:t>
            </a:r>
            <a:r>
              <a:rPr lang="zh-CN" altLang="en-US" sz="6200" dirty="0" smtClean="0">
                <a:latin typeface="宋体" pitchFamily="2" charset="-122"/>
                <a:ea typeface="宋体" pitchFamily="2" charset="-122"/>
              </a:rPr>
              <a:t>西弗吉尼亚</a:t>
            </a:r>
            <a:r>
              <a:rPr lang="zh-CN" altLang="en-US" sz="6200" dirty="0" smtClean="0">
                <a:latin typeface="Times New Roman" pitchFamily="18" charset="0"/>
                <a:ea typeface="宋体" pitchFamily="2" charset="-122"/>
              </a:rPr>
              <a:t>附</a:t>
            </a:r>
            <a:r>
              <a:rPr lang="zh-CN" altLang="en-US" sz="6200" dirty="0">
                <a:latin typeface="Times New Roman" pitchFamily="18" charset="0"/>
                <a:ea typeface="宋体" pitchFamily="2" charset="-122"/>
              </a:rPr>
              <a:t>近的景点及城市 （匹茨堡）</a:t>
            </a:r>
            <a:endParaRPr lang="en-US" altLang="en-US" sz="6200" dirty="0">
              <a:latin typeface="Times New Roman" pitchFamily="18" charset="0"/>
              <a:ea typeface="宋体" pitchFamily="2" charset="-122"/>
            </a:endParaRPr>
          </a:p>
          <a:p>
            <a:pPr lvl="0"/>
            <a:r>
              <a:rPr lang="zh-CN" altLang="en-US" sz="6200" dirty="0">
                <a:latin typeface="Times New Roman" pitchFamily="18" charset="0"/>
                <a:ea typeface="宋体" pitchFamily="2" charset="-122"/>
              </a:rPr>
              <a:t>如果学生想进一步游览美国，可在项目结束后自行安排美国观光，旅游。任何项目之外的自行安排均不在天华学院</a:t>
            </a:r>
            <a:r>
              <a:rPr lang="zh-CN" altLang="en-US" sz="6200" dirty="0" smtClean="0">
                <a:latin typeface="Times New Roman" pitchFamily="18" charset="0"/>
                <a:ea typeface="宋体" pitchFamily="2" charset="-122"/>
              </a:rPr>
              <a:t>和</a:t>
            </a:r>
            <a:r>
              <a:rPr lang="zh-CN" altLang="en-US" sz="6200" dirty="0" smtClean="0">
                <a:latin typeface="宋体" pitchFamily="2" charset="-122"/>
                <a:ea typeface="宋体" pitchFamily="2" charset="-122"/>
              </a:rPr>
              <a:t>西弗吉尼亚</a:t>
            </a:r>
            <a:r>
              <a:rPr lang="zh-CN" altLang="en-US" sz="6200" dirty="0" smtClean="0">
                <a:latin typeface="Times New Roman" pitchFamily="18" charset="0"/>
                <a:ea typeface="宋体" pitchFamily="2" charset="-122"/>
              </a:rPr>
              <a:t>的</a:t>
            </a:r>
            <a:r>
              <a:rPr lang="zh-CN" altLang="en-US" sz="6200" dirty="0">
                <a:latin typeface="Times New Roman" pitchFamily="18" charset="0"/>
                <a:ea typeface="宋体" pitchFamily="2" charset="-122"/>
              </a:rPr>
              <a:t>责任范围内。项目结束后的此类安排均由学生自行负责。</a:t>
            </a:r>
            <a:endParaRPr lang="en-US" altLang="en-US" sz="6200" dirty="0">
              <a:latin typeface="Times New Roman" pitchFamily="18" charset="0"/>
              <a:ea typeface="宋体" pitchFamily="2" charset="-122"/>
            </a:endParaRPr>
          </a:p>
          <a:p>
            <a:endParaRPr lang="en-US" dirty="0"/>
          </a:p>
          <a:p>
            <a:endParaRPr lang="en-US" dirty="0"/>
          </a:p>
        </p:txBody>
      </p:sp>
    </p:spTree>
    <p:extLst>
      <p:ext uri="{BB962C8B-B14F-4D97-AF65-F5344CB8AC3E}">
        <p14:creationId xmlns:p14="http://schemas.microsoft.com/office/powerpoint/2010/main" xmlns="" val="730914970"/>
      </p:ext>
    </p:extLst>
  </p:cSld>
  <p:clrMapOvr>
    <a:masterClrMapping/>
  </p:clrMapOvr>
  <p:timing>
    <p:tnLst>
      <p:par>
        <p:cTn id="1" dur="indefinite" restart="never" nodeType="tmRoot"/>
      </p:par>
    </p:tnLst>
  </p:timing>
</p:sld>
</file>

<file path=ppt/theme/theme1.xml><?xml version="1.0" encoding="utf-8"?>
<a:theme xmlns:a="http://schemas.openxmlformats.org/drawingml/2006/main" name="Twilight">
  <a:themeElements>
    <a:clrScheme name="Twilight">
      <a:dk1>
        <a:sysClr val="windowText" lastClr="000000"/>
      </a:dk1>
      <a:lt1>
        <a:sysClr val="window" lastClr="FFFFFF"/>
      </a:lt1>
      <a:dk2>
        <a:srgbClr val="24213E"/>
      </a:dk2>
      <a:lt2>
        <a:srgbClr val="E9EAF0"/>
      </a:lt2>
      <a:accent1>
        <a:srgbClr val="E8BC4A"/>
      </a:accent1>
      <a:accent2>
        <a:srgbClr val="83C1C6"/>
      </a:accent2>
      <a:accent3>
        <a:srgbClr val="E78D35"/>
      </a:accent3>
      <a:accent4>
        <a:srgbClr val="909CE1"/>
      </a:accent4>
      <a:accent5>
        <a:srgbClr val="839C41"/>
      </a:accent5>
      <a:accent6>
        <a:srgbClr val="CC5439"/>
      </a:accent6>
      <a:hlink>
        <a:srgbClr val="1C6CF1"/>
      </a:hlink>
      <a:folHlink>
        <a:srgbClr val="C649E0"/>
      </a:folHlink>
    </a:clrScheme>
    <a:fontScheme name="Twilight">
      <a:majorFont>
        <a:latin typeface="Corbel"/>
        <a:ea typeface=""/>
        <a:cs typeface=""/>
        <a:font script="Jpan" typeface="ヒラギノ角ゴ Pro W3"/>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ヒラギノ角ゴ Pro W3"/>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wiligh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fov="600000">
              <a:rot lat="0" lon="0" rev="0"/>
            </a:camera>
            <a:lightRig rig="threePt" dir="t">
              <a:rot lat="0" lon="0" rev="1200000"/>
            </a:lightRig>
          </a:scene3d>
          <a:sp3d>
            <a:bevelT w="63500" h="25400"/>
          </a:sp3d>
        </a:effectStyle>
      </a:effectStyleLst>
      <a:bgFillStyleLst>
        <a:solidFill>
          <a:schemeClr val="phClr"/>
        </a:solidFill>
        <a:gradFill rotWithShape="1">
          <a:gsLst>
            <a:gs pos="0">
              <a:schemeClr val="bg1">
                <a:shade val="100000"/>
                <a:satMod val="300000"/>
              </a:schemeClr>
            </a:gs>
            <a:gs pos="31000">
              <a:schemeClr val="bg1">
                <a:tint val="100000"/>
                <a:satMod val="300000"/>
              </a:schemeClr>
            </a:gs>
            <a:gs pos="62000">
              <a:schemeClr val="phClr">
                <a:tint val="100000"/>
                <a:shade val="100000"/>
                <a:satMod val="100000"/>
              </a:schemeClr>
            </a:gs>
            <a:gs pos="100000">
              <a:schemeClr val="phClr">
                <a:shade val="100000"/>
                <a:hueMod val="93000"/>
                <a:satMod val="50000"/>
                <a:lumMod val="200000"/>
              </a:schemeClr>
            </a:gs>
          </a:gsLst>
          <a:lin ang="5400000" scaled="0"/>
        </a:gradFill>
        <a:gradFill rotWithShape="1">
          <a:gsLst>
            <a:gs pos="0">
              <a:schemeClr val="phClr">
                <a:tint val="100000"/>
                <a:satMod val="100000"/>
              </a:schemeClr>
            </a:gs>
            <a:gs pos="100000">
              <a:schemeClr val="phClr">
                <a:tint val="100000"/>
                <a:shade val="100000"/>
                <a:alpha val="100000"/>
                <a:hueMod val="100000"/>
                <a:satMod val="150000"/>
                <a:lumMod val="5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Twilight.thmx</Template>
  <TotalTime>127</TotalTime>
  <Words>1049</Words>
  <Application>Microsoft Office PowerPoint</Application>
  <PresentationFormat>全屏显示(4:3)</PresentationFormat>
  <Paragraphs>46</Paragraphs>
  <Slides>13</Slides>
  <Notes>0</Notes>
  <HiddenSlides>0</HiddenSlides>
  <MMClips>0</MMClips>
  <ScaleCrop>false</ScaleCrop>
  <HeadingPairs>
    <vt:vector size="4" baseType="variant">
      <vt:variant>
        <vt:lpstr>主题</vt:lpstr>
      </vt:variant>
      <vt:variant>
        <vt:i4>1</vt:i4>
      </vt:variant>
      <vt:variant>
        <vt:lpstr>幻灯片标题</vt:lpstr>
      </vt:variant>
      <vt:variant>
        <vt:i4>13</vt:i4>
      </vt:variant>
    </vt:vector>
  </HeadingPairs>
  <TitlesOfParts>
    <vt:vector size="14" baseType="lpstr">
      <vt:lpstr>Twilight</vt:lpstr>
      <vt:lpstr>天华学院－西弗吉尼亚大学 West Virginia University</vt:lpstr>
      <vt:lpstr>西弗吉尼亚大学 West Virginia University</vt:lpstr>
      <vt:lpstr>项目内容</vt:lpstr>
      <vt:lpstr>天华的校长和老师团队正在这个项目学习</vt:lpstr>
      <vt:lpstr>幻灯片 5</vt:lpstr>
      <vt:lpstr> </vt:lpstr>
      <vt:lpstr>幻灯片 7</vt:lpstr>
      <vt:lpstr>天华－西弗吉尼亚大学暑期英文项目说明 </vt:lpstr>
      <vt:lpstr>天华－西弗吉尼亚大学暑期英文项目说明 </vt:lpstr>
      <vt:lpstr>课程安排</vt:lpstr>
      <vt:lpstr>课外活动</vt:lpstr>
      <vt:lpstr>项目日期及费用</vt:lpstr>
      <vt:lpstr>项目报名</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天华学院－西佛吉利亚大学 West Virginia University</dc:title>
  <dc:creator>Yin Chong</dc:creator>
  <cp:lastModifiedBy>Administrator</cp:lastModifiedBy>
  <cp:revision>21</cp:revision>
  <dcterms:created xsi:type="dcterms:W3CDTF">2016-04-04T14:23:16Z</dcterms:created>
  <dcterms:modified xsi:type="dcterms:W3CDTF">2016-04-05T02:56:30Z</dcterms:modified>
</cp:coreProperties>
</file>