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2"/>
  </p:notesMasterIdLst>
  <p:sldIdLst>
    <p:sldId id="287" r:id="rId2"/>
    <p:sldId id="275" r:id="rId3"/>
    <p:sldId id="272" r:id="rId4"/>
    <p:sldId id="304" r:id="rId5"/>
    <p:sldId id="268" r:id="rId6"/>
    <p:sldId id="269" r:id="rId7"/>
    <p:sldId id="270" r:id="rId8"/>
    <p:sldId id="314" r:id="rId9"/>
    <p:sldId id="317" r:id="rId10"/>
    <p:sldId id="318" r:id="rId11"/>
  </p:sldIdLst>
  <p:sldSz cx="6858000" cy="9906000" type="A4"/>
  <p:notesSz cx="91440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008C"/>
    <a:srgbClr val="003E60"/>
    <a:srgbClr val="EFC8DB"/>
    <a:srgbClr val="EFA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63"/>
    <p:restoredTop sz="95246"/>
  </p:normalViewPr>
  <p:slideViewPr>
    <p:cSldViewPr snapToGrid="0" snapToObjects="1">
      <p:cViewPr varScale="1">
        <p:scale>
          <a:sx n="47" d="100"/>
          <a:sy n="47" d="100"/>
        </p:scale>
        <p:origin x="26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FB4D8-60C5-B844-A88A-275FD178E3CE}" type="datetimeFigureOut">
              <a:rPr kumimoji="1" lang="zh-CN" altLang="en-US" smtClean="0"/>
              <a:t>2018/3/23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770313" y="857250"/>
            <a:ext cx="16033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8DDCC-A3B5-DA42-B988-A8B9BDC74F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7540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DDCC-A3B5-DA42-B988-A8B9BDC74FD7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9039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DDCC-A3B5-DA42-B988-A8B9BDC74FD7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118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8DDCC-A3B5-DA42-B988-A8B9BDC74FD7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7666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C7C4-8AC7-D748-A541-582552E7F9CF}" type="datetime1">
              <a:rPr kumimoji="1" lang="zh-CN" altLang="en-US" smtClean="0"/>
              <a:t>2018/3/23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20A-04AB-E44A-B359-0FD7719D5A4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4C2E-FCC4-B240-A4D1-5D7A87B90195}" type="datetime1">
              <a:rPr kumimoji="1" lang="zh-CN" altLang="en-US" smtClean="0"/>
              <a:t>2018/3/23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20A-04AB-E44A-B359-0FD7719D5A4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6AA4F-6FB5-2C45-8332-D7760C352DBE}" type="datetime1">
              <a:rPr kumimoji="1" lang="zh-CN" altLang="en-US" smtClean="0"/>
              <a:t>2018/3/23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20A-04AB-E44A-B359-0FD7719D5A4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CF4EB-DAD5-2549-B015-C999A94E0813}" type="datetime1">
              <a:rPr kumimoji="1" lang="zh-CN" altLang="en-US" smtClean="0"/>
              <a:t>2018/3/23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20A-04AB-E44A-B359-0FD7719D5A4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E376-7CD4-9947-84A3-B67FD114ED94}" type="datetime1">
              <a:rPr kumimoji="1" lang="zh-CN" altLang="en-US" smtClean="0"/>
              <a:t>2018/3/23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20A-04AB-E44A-B359-0FD7719D5A4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97E56-0422-1E4A-87CE-0A89D3409E9A}" type="datetime1">
              <a:rPr kumimoji="1" lang="zh-CN" altLang="en-US" smtClean="0"/>
              <a:t>2018/3/23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20A-04AB-E44A-B359-0FD7719D5A4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F3DB-7F05-D942-B1CB-F8E4DDEEAB44}" type="datetime1">
              <a:rPr kumimoji="1" lang="zh-CN" altLang="en-US" smtClean="0"/>
              <a:t>2018/3/23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20A-04AB-E44A-B359-0FD7719D5A4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A2F63-3B6C-8C4D-8116-D07718CD7D63}" type="datetime1">
              <a:rPr kumimoji="1" lang="zh-CN" altLang="en-US" smtClean="0"/>
              <a:t>2018/3/23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20A-04AB-E44A-B359-0FD7719D5A4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E74AC-FECA-3C40-BD70-AA09F46380D1}" type="datetime1">
              <a:rPr kumimoji="1" lang="zh-CN" altLang="en-US" smtClean="0"/>
              <a:t>2018/3/23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20A-04AB-E44A-B359-0FD7719D5A4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77C5A-218D-464D-8885-744419F86AF6}" type="datetime1">
              <a:rPr kumimoji="1" lang="zh-CN" altLang="en-US" smtClean="0"/>
              <a:t>2018/3/23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20A-04AB-E44A-B359-0FD7719D5A4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1DABF-5D13-6342-BAAA-EB570509FDF7}" type="datetime1">
              <a:rPr kumimoji="1" lang="zh-CN" altLang="en-US" smtClean="0"/>
              <a:t>2018/3/23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220A-04AB-E44A-B359-0FD7719D5A4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1DED8-A255-7640-A5A2-6572D69A8AD5}" type="datetime1">
              <a:rPr kumimoji="1" lang="zh-CN" altLang="en-US" smtClean="0"/>
              <a:t>2018/3/23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5220A-04AB-E44A-B359-0FD7719D5A4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10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11490" y="646409"/>
            <a:ext cx="6272218" cy="3981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857999" cy="9905999"/>
          </a:xfrm>
          <a:prstGeom prst="rect">
            <a:avLst/>
          </a:prstGeom>
          <a:solidFill>
            <a:srgbClr val="003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3E6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81600" y="254000"/>
            <a:ext cx="1320800" cy="270934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868701" y="8015459"/>
            <a:ext cx="4633699" cy="245884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3" name="直线连接符 12"/>
          <p:cNvCxnSpPr/>
          <p:nvPr/>
        </p:nvCxnSpPr>
        <p:spPr>
          <a:xfrm flipH="1">
            <a:off x="6486920" y="8018391"/>
            <a:ext cx="8536" cy="1462090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 flipV="1">
            <a:off x="1772846" y="9500870"/>
            <a:ext cx="4729554" cy="16933"/>
          </a:xfrm>
          <a:prstGeom prst="line">
            <a:avLst/>
          </a:prstGeom>
          <a:ln w="635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1550504" y="390201"/>
            <a:ext cx="4368800" cy="0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/>
          <p:cNvCxnSpPr/>
          <p:nvPr/>
        </p:nvCxnSpPr>
        <p:spPr>
          <a:xfrm flipH="1" flipV="1">
            <a:off x="388803" y="8030877"/>
            <a:ext cx="1498559" cy="5785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529531" y="1279256"/>
            <a:ext cx="582723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8800" dirty="0">
                <a:solidFill>
                  <a:schemeClr val="bg1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职场竞争力</a:t>
            </a:r>
            <a:endParaRPr kumimoji="1" lang="en-US" altLang="zh-CN" sz="8800" dirty="0">
              <a:solidFill>
                <a:schemeClr val="bg1"/>
              </a:solidFill>
              <a:latin typeface="MF LiHei (Noncommercial)" charset="-122"/>
              <a:ea typeface="MF LiHei (Noncommercial)" charset="-122"/>
              <a:cs typeface="MF LiHei (Noncommercial)" charset="-122"/>
            </a:endParaRPr>
          </a:p>
          <a:p>
            <a:pPr algn="ctr"/>
            <a:r>
              <a:rPr kumimoji="1" lang="zh-CN" altLang="en-US" sz="8800" dirty="0">
                <a:solidFill>
                  <a:schemeClr val="bg1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提升计划</a:t>
            </a:r>
          </a:p>
        </p:txBody>
      </p:sp>
      <p:cxnSp>
        <p:nvCxnSpPr>
          <p:cNvPr id="25" name="直线连接符 24"/>
          <p:cNvCxnSpPr/>
          <p:nvPr/>
        </p:nvCxnSpPr>
        <p:spPr>
          <a:xfrm flipH="1">
            <a:off x="1860165" y="8052780"/>
            <a:ext cx="8536" cy="1462090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1761247" y="8370412"/>
            <a:ext cx="4822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扫码报名</a:t>
            </a:r>
            <a:endParaRPr kumimoji="1" lang="en-US" altLang="zh-CN" sz="2800" dirty="0">
              <a:solidFill>
                <a:schemeClr val="bg1"/>
              </a:solidFill>
              <a:latin typeface="MF LiHei (Noncommercial)" charset="-122"/>
              <a:ea typeface="MF LiHei (Noncommercial)" charset="-122"/>
              <a:cs typeface="MF LiHei (Noncommercial)" charset="-122"/>
            </a:endParaRPr>
          </a:p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名额有限（限量</a:t>
            </a:r>
            <a:r>
              <a:rPr kumimoji="1" lang="en-US" altLang="zh-CN" sz="2800" dirty="0">
                <a:solidFill>
                  <a:schemeClr val="bg1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30</a:t>
            </a:r>
            <a:r>
              <a:rPr kumimoji="1" lang="zh-CN" altLang="en-US" sz="2800" dirty="0">
                <a:solidFill>
                  <a:schemeClr val="bg1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位）</a:t>
            </a:r>
            <a:endParaRPr kumimoji="1" lang="en-US" altLang="zh-CN" sz="2800" dirty="0">
              <a:solidFill>
                <a:schemeClr val="bg1"/>
              </a:solidFill>
              <a:latin typeface="MF LiHei (Noncommercial)" charset="-122"/>
              <a:ea typeface="MF LiHei (Noncommercial)" charset="-122"/>
              <a:cs typeface="MF LiHei (Noncommercial)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89" y="-268507"/>
            <a:ext cx="2971664" cy="1925680"/>
          </a:xfrm>
          <a:prstGeom prst="rect">
            <a:avLst/>
          </a:prstGeom>
        </p:spPr>
      </p:pic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4943870" y="125140"/>
            <a:ext cx="1543050" cy="527403"/>
          </a:xfrm>
        </p:spPr>
        <p:txBody>
          <a:bodyPr/>
          <a:lstStyle/>
          <a:p>
            <a:fld id="{A615220A-04AB-E44A-B359-0FD7719D5A47}" type="slidenum">
              <a:rPr kumimoji="1" lang="zh-CN" altLang="en-US" sz="2400" smtClean="0">
                <a:solidFill>
                  <a:schemeClr val="bg1"/>
                </a:solidFill>
              </a:rPr>
              <a:t>1</a:t>
            </a:fld>
            <a:endParaRPr kumimoji="1"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l="5172" t="6154" r="5353" b="6226"/>
          <a:stretch/>
        </p:blipFill>
        <p:spPr>
          <a:xfrm>
            <a:off x="365357" y="8114955"/>
            <a:ext cx="1409541" cy="138033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289" y="4127506"/>
            <a:ext cx="6346620" cy="376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6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11490" y="646409"/>
            <a:ext cx="6272218" cy="3981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857999" cy="9905999"/>
          </a:xfrm>
          <a:prstGeom prst="rect">
            <a:avLst/>
          </a:prstGeom>
          <a:solidFill>
            <a:srgbClr val="003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3E6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81600" y="254000"/>
            <a:ext cx="1320800" cy="270934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868701" y="8015459"/>
            <a:ext cx="4633699" cy="245884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3" name="直线连接符 12"/>
          <p:cNvCxnSpPr/>
          <p:nvPr/>
        </p:nvCxnSpPr>
        <p:spPr>
          <a:xfrm flipH="1">
            <a:off x="6486920" y="8018391"/>
            <a:ext cx="8536" cy="1462090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 flipV="1">
            <a:off x="1772846" y="9500870"/>
            <a:ext cx="4729554" cy="16933"/>
          </a:xfrm>
          <a:prstGeom prst="line">
            <a:avLst/>
          </a:prstGeom>
          <a:ln w="635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1550504" y="390201"/>
            <a:ext cx="4368800" cy="0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/>
          <p:cNvCxnSpPr/>
          <p:nvPr/>
        </p:nvCxnSpPr>
        <p:spPr>
          <a:xfrm flipH="1" flipV="1">
            <a:off x="388803" y="8030877"/>
            <a:ext cx="1498559" cy="5785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/>
          <p:cNvCxnSpPr/>
          <p:nvPr/>
        </p:nvCxnSpPr>
        <p:spPr>
          <a:xfrm flipH="1">
            <a:off x="1860165" y="8052780"/>
            <a:ext cx="8536" cy="1462090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1761247" y="8370412"/>
            <a:ext cx="4822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扫码报名</a:t>
            </a:r>
            <a:endParaRPr kumimoji="1" lang="en-US" altLang="zh-CN" sz="2800" dirty="0">
              <a:solidFill>
                <a:schemeClr val="bg1"/>
              </a:solidFill>
              <a:latin typeface="MF LiHei (Noncommercial)" charset="-122"/>
              <a:ea typeface="MF LiHei (Noncommercial)" charset="-122"/>
              <a:cs typeface="MF LiHei (Noncommercial)" charset="-122"/>
            </a:endParaRPr>
          </a:p>
          <a:p>
            <a:pPr algn="ctr"/>
            <a:r>
              <a:rPr kumimoji="1" lang="zh-CN" altLang="en-US" sz="2800" dirty="0">
                <a:solidFill>
                  <a:schemeClr val="bg1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开启精彩暑假</a:t>
            </a:r>
            <a:endParaRPr kumimoji="1" lang="en-US" altLang="zh-CN" sz="2800" dirty="0">
              <a:solidFill>
                <a:schemeClr val="bg1"/>
              </a:solidFill>
              <a:latin typeface="MF LiHei (Noncommercial)" charset="-122"/>
              <a:ea typeface="MF LiHei (Noncommercial)" charset="-122"/>
              <a:cs typeface="MF LiHei (Noncommercial)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89" y="-268507"/>
            <a:ext cx="2971664" cy="1925680"/>
          </a:xfrm>
          <a:prstGeom prst="rect">
            <a:avLst/>
          </a:prstGeom>
        </p:spPr>
      </p:pic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4943870" y="125140"/>
            <a:ext cx="1543050" cy="527403"/>
          </a:xfrm>
        </p:spPr>
        <p:txBody>
          <a:bodyPr/>
          <a:lstStyle/>
          <a:p>
            <a:fld id="{A615220A-04AB-E44A-B359-0FD7719D5A47}" type="slidenum">
              <a:rPr kumimoji="1" lang="zh-CN" altLang="en-US" sz="2400" smtClean="0">
                <a:solidFill>
                  <a:schemeClr val="bg1"/>
                </a:solidFill>
              </a:rPr>
              <a:t>10</a:t>
            </a:fld>
            <a:endParaRPr kumimoji="1"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l="5172" t="6154" r="5353" b="6226"/>
          <a:stretch/>
        </p:blipFill>
        <p:spPr>
          <a:xfrm>
            <a:off x="365357" y="8114955"/>
            <a:ext cx="1409541" cy="1380331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77606" y="6471074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049" name="Picture 1" descr="6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902669"/>
            <a:ext cx="5917248" cy="262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88803" y="1415547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051" name="Picture 3" descr="6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91" y="1584993"/>
            <a:ext cx="59436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59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8668" y="270933"/>
            <a:ext cx="1658982" cy="7196667"/>
          </a:xfrm>
          <a:prstGeom prst="rect">
            <a:avLst/>
          </a:prstGeom>
          <a:solidFill>
            <a:srgbClr val="003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3E6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81600" y="254000"/>
            <a:ext cx="1320800" cy="270934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733090" y="2989891"/>
            <a:ext cx="4769310" cy="245517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1745790" y="3041544"/>
            <a:ext cx="19878" cy="6492025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>
            <a:off x="6489815" y="3127189"/>
            <a:ext cx="0" cy="6353292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 flipV="1">
            <a:off x="1775009" y="9479314"/>
            <a:ext cx="4729554" cy="16933"/>
          </a:xfrm>
          <a:prstGeom prst="line">
            <a:avLst/>
          </a:prstGeom>
          <a:ln w="635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 flipH="1">
            <a:off x="338667" y="9223513"/>
            <a:ext cx="1434179" cy="5154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1550504" y="390201"/>
            <a:ext cx="4368800" cy="0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1776957" y="3240538"/>
            <a:ext cx="4662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825929" y="5217339"/>
            <a:ext cx="24602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zh-CN" b="1" dirty="0"/>
              <a:t>职场竞争力计划分为国内和国外两个部分</a:t>
            </a:r>
            <a:r>
              <a:rPr lang="zh-CN" altLang="zh-CN" dirty="0"/>
              <a:t>学生将在国内学习专业的简历和面试技巧、</a:t>
            </a:r>
            <a:r>
              <a:rPr lang="en-US" altLang="zh-CN" dirty="0"/>
              <a:t>2</a:t>
            </a:r>
            <a:r>
              <a:rPr lang="zh-CN" altLang="zh-CN" dirty="0"/>
              <a:t>次高管大咖面对面</a:t>
            </a:r>
            <a:r>
              <a:rPr lang="zh-CN" altLang="en-US" dirty="0"/>
              <a:t>讲座、游学文化节和</a:t>
            </a:r>
            <a:r>
              <a:rPr lang="zh-CN" altLang="zh-CN" dirty="0"/>
              <a:t>行前培训，在海外</a:t>
            </a:r>
            <a:r>
              <a:rPr lang="zh-CN" altLang="en-US" dirty="0"/>
              <a:t>学生将进行职场培训、职业发展辅导、面试技巧和简历修改等课程，并进行为其</a:t>
            </a:r>
            <a:r>
              <a:rPr lang="en-US" altLang="zh-CN" dirty="0"/>
              <a:t>4</a:t>
            </a:r>
            <a:r>
              <a:rPr lang="zh-CN" altLang="en-US" dirty="0"/>
              <a:t>周的全职实习，</a:t>
            </a:r>
            <a:r>
              <a:rPr lang="zh-CN" altLang="zh-CN" dirty="0"/>
              <a:t>接触真实的海外职场情况</a:t>
            </a:r>
            <a:r>
              <a:rPr lang="zh-CN" altLang="en-US" dirty="0"/>
              <a:t>，从而提高职场的竞争力。</a:t>
            </a:r>
            <a:endParaRPr lang="zh-CN" altLang="zh-CN" dirty="0"/>
          </a:p>
        </p:txBody>
      </p:sp>
      <p:sp>
        <p:nvSpPr>
          <p:cNvPr id="16" name="文本框 15"/>
          <p:cNvSpPr txBox="1"/>
          <p:nvPr/>
        </p:nvSpPr>
        <p:spPr>
          <a:xfrm>
            <a:off x="2382375" y="877629"/>
            <a:ext cx="40318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000" dirty="0">
                <a:solidFill>
                  <a:srgbClr val="EF008C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职场竞争力</a:t>
            </a:r>
            <a:endParaRPr kumimoji="1" lang="en-US" altLang="zh-CN" sz="6000" dirty="0">
              <a:solidFill>
                <a:srgbClr val="EF008C"/>
              </a:solidFill>
              <a:latin typeface="MF LiHei (Noncommercial)" charset="-122"/>
              <a:ea typeface="MF LiHei (Noncommercial)" charset="-122"/>
              <a:cs typeface="MF LiHei (Noncommercial)" charset="-122"/>
            </a:endParaRPr>
          </a:p>
          <a:p>
            <a:pPr algn="ctr"/>
            <a:r>
              <a:rPr kumimoji="1" lang="zh-CN" altLang="en-US" sz="6000" dirty="0">
                <a:solidFill>
                  <a:srgbClr val="EF008C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项目介绍</a:t>
            </a: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4946765" y="159975"/>
            <a:ext cx="1543050" cy="527403"/>
          </a:xfrm>
        </p:spPr>
        <p:txBody>
          <a:bodyPr/>
          <a:lstStyle/>
          <a:p>
            <a:fld id="{A615220A-04AB-E44A-B359-0FD7719D5A47}" type="slidenum">
              <a:rPr kumimoji="1" lang="zh-CN" altLang="en-US" sz="2400" smtClean="0">
                <a:solidFill>
                  <a:srgbClr val="003E60"/>
                </a:solidFill>
              </a:rPr>
              <a:t>2</a:t>
            </a:fld>
            <a:endParaRPr kumimoji="1" lang="zh-CN" altLang="en-US" sz="2400" dirty="0">
              <a:solidFill>
                <a:srgbClr val="003E6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06226" y="6526165"/>
            <a:ext cx="1455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</a:rPr>
              <a:t>扫码报名</a:t>
            </a:r>
            <a:endParaRPr kumimoji="1" lang="en-US" altLang="zh-CN" dirty="0">
              <a:solidFill>
                <a:schemeClr val="bg1"/>
              </a:solidFill>
            </a:endParaRPr>
          </a:p>
          <a:p>
            <a:pPr algn="ctr"/>
            <a:r>
              <a:rPr kumimoji="1" lang="zh-CN" altLang="en-US" dirty="0">
                <a:solidFill>
                  <a:schemeClr val="bg1"/>
                </a:solidFill>
              </a:rPr>
              <a:t>并尽快完成英语测试</a:t>
            </a:r>
            <a:endParaRPr kumimoji="1" lang="en-US" altLang="zh-CN" dirty="0">
              <a:solidFill>
                <a:schemeClr val="bg1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/>
          <a:srcRect l="5172" t="6154" r="5353" b="6226"/>
          <a:stretch/>
        </p:blipFill>
        <p:spPr>
          <a:xfrm>
            <a:off x="309808" y="7702043"/>
            <a:ext cx="1409541" cy="138033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/>
          <a:srcRect l="15196" r="11635"/>
          <a:stretch/>
        </p:blipFill>
        <p:spPr>
          <a:xfrm>
            <a:off x="4367307" y="5185661"/>
            <a:ext cx="2002603" cy="3236285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283276" y="2815973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25" name="Picture 1" descr="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29" y="3304048"/>
            <a:ext cx="4347025" cy="166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566377" y="8540723"/>
            <a:ext cx="1645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校区位于悉尼市中心位置</a:t>
            </a:r>
          </a:p>
        </p:txBody>
      </p:sp>
    </p:spTree>
    <p:extLst>
      <p:ext uri="{BB962C8B-B14F-4D97-AF65-F5344CB8AC3E}">
        <p14:creationId xmlns:p14="http://schemas.microsoft.com/office/powerpoint/2010/main" val="1635384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8668" y="270933"/>
            <a:ext cx="1658982" cy="7196667"/>
          </a:xfrm>
          <a:prstGeom prst="rect">
            <a:avLst/>
          </a:prstGeom>
          <a:solidFill>
            <a:srgbClr val="003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3E6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81600" y="254000"/>
            <a:ext cx="1320800" cy="270934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1752707" y="3004222"/>
            <a:ext cx="8703" cy="6569905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 flipH="1">
            <a:off x="6502400" y="3127189"/>
            <a:ext cx="3744" cy="6446938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 flipV="1">
            <a:off x="1719349" y="9574127"/>
            <a:ext cx="4801142" cy="1166"/>
          </a:xfrm>
          <a:prstGeom prst="line">
            <a:avLst/>
          </a:prstGeom>
          <a:ln w="635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 flipH="1">
            <a:off x="318789" y="9223513"/>
            <a:ext cx="1434179" cy="5154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1550504" y="390201"/>
            <a:ext cx="4368800" cy="0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1763894" y="3240538"/>
            <a:ext cx="4662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852800" y="3255507"/>
            <a:ext cx="24876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CN" altLang="en-US" sz="2000" b="1" dirty="0"/>
              <a:t>硬实力：</a:t>
            </a:r>
            <a:endParaRPr kumimoji="1" lang="en-US" altLang="zh-CN" sz="2000" b="1" dirty="0"/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kumimoji="1" lang="zh-CN" altLang="en-US" dirty="0"/>
              <a:t>实习证明</a:t>
            </a:r>
            <a:endParaRPr kumimoji="1" lang="en-US" altLang="zh-CN" dirty="0"/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kumimoji="1" lang="zh-CN" altLang="en-US" dirty="0"/>
              <a:t>实习公司的推荐信</a:t>
            </a:r>
            <a:endParaRPr kumimoji="1" lang="en-US" altLang="zh-CN" dirty="0"/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kumimoji="1" lang="en-US" altLang="zh-CN" dirty="0"/>
              <a:t>EFSET</a:t>
            </a:r>
            <a:r>
              <a:rPr kumimoji="1" lang="zh-CN" altLang="en-US" dirty="0"/>
              <a:t>水平测试报告</a:t>
            </a:r>
            <a:endParaRPr kumimoji="1" lang="en-US" altLang="zh-CN" dirty="0"/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kumimoji="1" lang="zh-CN" altLang="en-US" dirty="0"/>
              <a:t>英孚课程成绩单</a:t>
            </a:r>
            <a:endParaRPr kumimoji="1" lang="en-US" altLang="zh-CN" dirty="0"/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kumimoji="1" lang="zh-CN" altLang="en-US" dirty="0"/>
              <a:t>英孚毕业证书</a:t>
            </a:r>
            <a:endParaRPr kumimoji="1" lang="en-US" altLang="zh-CN" dirty="0"/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kumimoji="1" lang="zh-CN" altLang="en-US" dirty="0"/>
              <a:t>英孚语言评估</a:t>
            </a:r>
            <a:endParaRPr kumimoji="1" lang="en-US" altLang="zh-CN" dirty="0"/>
          </a:p>
        </p:txBody>
      </p:sp>
      <p:sp>
        <p:nvSpPr>
          <p:cNvPr id="2" name="文本框 1"/>
          <p:cNvSpPr txBox="1"/>
          <p:nvPr/>
        </p:nvSpPr>
        <p:spPr>
          <a:xfrm>
            <a:off x="1818834" y="6097033"/>
            <a:ext cx="24914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CN" altLang="en-US" sz="2000" b="1" dirty="0"/>
              <a:t>软实力：</a:t>
            </a:r>
            <a:endParaRPr kumimoji="1" lang="en-US" altLang="zh-CN" sz="2000" b="1" dirty="0"/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kumimoji="1" lang="zh-CN" altLang="en-US" dirty="0"/>
              <a:t>流利地道的口语</a:t>
            </a:r>
            <a:endParaRPr kumimoji="1" lang="en-US" altLang="zh-CN" dirty="0"/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kumimoji="1" lang="zh-CN" altLang="en-US" dirty="0"/>
              <a:t>提高面试技巧</a:t>
            </a:r>
            <a:endParaRPr kumimoji="1" lang="en-US" altLang="zh-CN" dirty="0"/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kumimoji="1" lang="zh-CN" altLang="en-US" dirty="0"/>
              <a:t>拓宽国际人脉圈</a:t>
            </a:r>
            <a:endParaRPr kumimoji="1" lang="en-US" altLang="zh-CN" dirty="0"/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kumimoji="1" lang="zh-CN" altLang="en-US" dirty="0"/>
              <a:t>国外工作的经历， 职业交流沟通能力</a:t>
            </a:r>
            <a:endParaRPr kumimoji="1" lang="en-US" altLang="zh-CN" dirty="0"/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kumimoji="1" lang="zh-CN" altLang="en-US" dirty="0"/>
              <a:t>建立国际化视野，提升海外背景</a:t>
            </a:r>
          </a:p>
        </p:txBody>
      </p:sp>
      <p:sp>
        <p:nvSpPr>
          <p:cNvPr id="17" name="矩形 16"/>
          <p:cNvSpPr/>
          <p:nvPr/>
        </p:nvSpPr>
        <p:spPr>
          <a:xfrm>
            <a:off x="1752707" y="2992457"/>
            <a:ext cx="4768743" cy="242951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06226" y="6526165"/>
            <a:ext cx="1455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</a:rPr>
              <a:t>扫码报名</a:t>
            </a:r>
            <a:endParaRPr kumimoji="1" lang="en-US" altLang="zh-CN" dirty="0">
              <a:solidFill>
                <a:schemeClr val="bg1"/>
              </a:solidFill>
            </a:endParaRPr>
          </a:p>
          <a:p>
            <a:pPr algn="ctr"/>
            <a:r>
              <a:rPr kumimoji="1" lang="zh-CN" altLang="en-US" dirty="0">
                <a:solidFill>
                  <a:schemeClr val="bg1"/>
                </a:solidFill>
              </a:rPr>
              <a:t>并尽快完成英语测试</a:t>
            </a:r>
            <a:endParaRPr kumimoji="1" lang="en-US" altLang="zh-CN" dirty="0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767094" y="877629"/>
            <a:ext cx="3262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000" dirty="0">
                <a:solidFill>
                  <a:srgbClr val="EF008C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参与项目</a:t>
            </a:r>
            <a:endParaRPr kumimoji="1" lang="en-US" altLang="zh-CN" sz="6000" dirty="0">
              <a:solidFill>
                <a:srgbClr val="EF008C"/>
              </a:solidFill>
              <a:latin typeface="MF LiHei (Noncommercial)" charset="-122"/>
              <a:ea typeface="MF LiHei (Noncommercial)" charset="-122"/>
              <a:cs typeface="MF LiHei (Noncommercial)" charset="-122"/>
            </a:endParaRPr>
          </a:p>
          <a:p>
            <a:pPr algn="ctr"/>
            <a:r>
              <a:rPr kumimoji="1" lang="zh-CN" altLang="en-US" sz="6000" dirty="0">
                <a:solidFill>
                  <a:srgbClr val="EF008C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你将收获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r="4532"/>
          <a:stretch/>
        </p:blipFill>
        <p:spPr>
          <a:xfrm>
            <a:off x="4440326" y="3623168"/>
            <a:ext cx="1823170" cy="26700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580" y="6675810"/>
            <a:ext cx="1820580" cy="25762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4959350" y="155757"/>
            <a:ext cx="1543050" cy="527403"/>
          </a:xfrm>
        </p:spPr>
        <p:txBody>
          <a:bodyPr/>
          <a:lstStyle/>
          <a:p>
            <a:fld id="{A615220A-04AB-E44A-B359-0FD7719D5A47}" type="slidenum">
              <a:rPr kumimoji="1" lang="zh-CN" altLang="en-US" sz="2400" smtClean="0">
                <a:solidFill>
                  <a:srgbClr val="003E60"/>
                </a:solidFill>
              </a:rPr>
              <a:t>3</a:t>
            </a:fld>
            <a:endParaRPr kumimoji="1" lang="zh-CN" altLang="en-US" sz="2400" dirty="0">
              <a:solidFill>
                <a:srgbClr val="003E6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5172" t="6154" r="5353" b="6226"/>
          <a:stretch/>
        </p:blipFill>
        <p:spPr>
          <a:xfrm>
            <a:off x="309808" y="7702043"/>
            <a:ext cx="1409541" cy="138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77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8668" y="270933"/>
            <a:ext cx="1658982" cy="7196667"/>
          </a:xfrm>
          <a:prstGeom prst="rect">
            <a:avLst/>
          </a:prstGeom>
          <a:solidFill>
            <a:srgbClr val="003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3E6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81600" y="254000"/>
            <a:ext cx="1320800" cy="270934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15015" y="3004222"/>
            <a:ext cx="5787385" cy="231186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697086" y="3004222"/>
            <a:ext cx="0" cy="6504212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>
            <a:off x="6486531" y="3127189"/>
            <a:ext cx="0" cy="6353292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 flipV="1">
            <a:off x="697086" y="9463550"/>
            <a:ext cx="5805314" cy="16931"/>
          </a:xfrm>
          <a:prstGeom prst="line">
            <a:avLst/>
          </a:prstGeom>
          <a:ln w="635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 flipH="1">
            <a:off x="338667" y="9223513"/>
            <a:ext cx="1434179" cy="5154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1550504" y="390201"/>
            <a:ext cx="4368800" cy="0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718197" y="3240538"/>
            <a:ext cx="5736526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263608" y="774989"/>
            <a:ext cx="40318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000" dirty="0">
                <a:solidFill>
                  <a:srgbClr val="003E60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职场竞争力</a:t>
            </a:r>
            <a:endParaRPr kumimoji="1" lang="en-US" altLang="zh-CN" sz="6000" dirty="0">
              <a:solidFill>
                <a:srgbClr val="003E60"/>
              </a:solidFill>
              <a:latin typeface="MF LiHei (Noncommercial)" charset="-122"/>
              <a:ea typeface="MF LiHei (Noncommercial)" charset="-122"/>
              <a:cs typeface="MF LiHei (Noncommercial)" charset="-122"/>
            </a:endParaRPr>
          </a:p>
          <a:p>
            <a:pPr algn="ctr"/>
            <a:r>
              <a:rPr kumimoji="1" lang="zh-CN" altLang="en-US" sz="6000" dirty="0">
                <a:solidFill>
                  <a:srgbClr val="003E60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活动流程</a:t>
            </a: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4992008" y="154127"/>
            <a:ext cx="1543050" cy="527403"/>
          </a:xfrm>
        </p:spPr>
        <p:txBody>
          <a:bodyPr/>
          <a:lstStyle/>
          <a:p>
            <a:fld id="{A615220A-04AB-E44A-B359-0FD7719D5A47}" type="slidenum">
              <a:rPr kumimoji="1" lang="zh-CN" altLang="en-US" sz="2400" smtClean="0">
                <a:solidFill>
                  <a:srgbClr val="003E60"/>
                </a:solidFill>
              </a:rPr>
              <a:t>4</a:t>
            </a:fld>
            <a:endParaRPr kumimoji="1" lang="zh-CN" altLang="en-US" sz="2400" dirty="0">
              <a:solidFill>
                <a:srgbClr val="003E60"/>
              </a:solidFill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324198"/>
              </p:ext>
            </p:extLst>
          </p:nvPr>
        </p:nvGraphicFramePr>
        <p:xfrm>
          <a:off x="813104" y="3351390"/>
          <a:ext cx="5546712" cy="42976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26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0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kern="1200" dirty="0">
                          <a:effectLst/>
                        </a:rPr>
                        <a:t>3</a:t>
                      </a:r>
                      <a:r>
                        <a:rPr lang="zh-CN" altLang="zh-CN" sz="1600" b="0" kern="1200" dirty="0">
                          <a:effectLst/>
                        </a:rPr>
                        <a:t>月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b="0" kern="1200" dirty="0">
                          <a:effectLst/>
                        </a:rPr>
                        <a:t>活动主题宣讲</a:t>
                      </a:r>
                      <a:r>
                        <a:rPr lang="en-US" altLang="zh-CN" sz="1600" b="0" kern="1200" dirty="0">
                          <a:effectLst/>
                        </a:rPr>
                        <a:t>+</a:t>
                      </a:r>
                      <a:r>
                        <a:rPr lang="zh-CN" altLang="zh-CN" sz="1600" b="0" kern="1200" dirty="0">
                          <a:effectLst/>
                        </a:rPr>
                        <a:t>收集报名表</a:t>
                      </a:r>
                      <a:r>
                        <a:rPr lang="zh-CN" altLang="zh-CN" sz="1600" b="0" dirty="0">
                          <a:effectLst/>
                        </a:rPr>
                        <a:t> 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>
                          <a:effectLst/>
                        </a:rPr>
                        <a:t>3</a:t>
                      </a:r>
                      <a:r>
                        <a:rPr lang="zh-CN" altLang="zh-CN" sz="1600" kern="1200" dirty="0">
                          <a:effectLst/>
                        </a:rPr>
                        <a:t>月</a:t>
                      </a:r>
                      <a:r>
                        <a:rPr lang="en-US" altLang="zh-CN" sz="1600" kern="1200" dirty="0">
                          <a:effectLst/>
                        </a:rPr>
                        <a:t>5</a:t>
                      </a:r>
                      <a:r>
                        <a:rPr lang="zh-CN" altLang="zh-CN" sz="1600" kern="1200" dirty="0">
                          <a:effectLst/>
                        </a:rPr>
                        <a:t>日</a:t>
                      </a:r>
                      <a:r>
                        <a:rPr lang="en-US" altLang="zh-CN" sz="1600" kern="1200" dirty="0">
                          <a:effectLst/>
                        </a:rPr>
                        <a:t>—</a:t>
                      </a:r>
                      <a:r>
                        <a:rPr lang="zh-CN" altLang="en-US" sz="1600" kern="1200" dirty="0">
                          <a:effectLst/>
                        </a:rPr>
                        <a:t>  </a:t>
                      </a:r>
                      <a:r>
                        <a:rPr lang="en-US" altLang="zh-CN" sz="1600" kern="1200" dirty="0">
                          <a:effectLst/>
                        </a:rPr>
                        <a:t>3</a:t>
                      </a:r>
                      <a:r>
                        <a:rPr lang="zh-CN" altLang="zh-CN" sz="1600" kern="1200" dirty="0">
                          <a:effectLst/>
                        </a:rPr>
                        <a:t>月</a:t>
                      </a:r>
                      <a:r>
                        <a:rPr lang="en-US" altLang="zh-CN" sz="1600" kern="1200" dirty="0">
                          <a:effectLst/>
                        </a:rPr>
                        <a:t>26</a:t>
                      </a:r>
                      <a:r>
                        <a:rPr lang="zh-CN" altLang="zh-CN" sz="1600" kern="1200" dirty="0">
                          <a:effectLst/>
                        </a:rPr>
                        <a:t>日</a:t>
                      </a:r>
                      <a:r>
                        <a:rPr lang="zh-CN" altLang="zh-CN" sz="1600" dirty="0">
                          <a:effectLst/>
                        </a:rPr>
                        <a:t> 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kern="1200" dirty="0">
                          <a:effectLst/>
                        </a:rPr>
                        <a:t>英语测试</a:t>
                      </a:r>
                      <a:r>
                        <a:rPr lang="en-US" altLang="zh-CN" sz="1600" kern="1200" dirty="0">
                          <a:effectLst/>
                        </a:rPr>
                        <a:t>+</a:t>
                      </a:r>
                      <a:r>
                        <a:rPr lang="zh-CN" altLang="zh-CN" sz="1600" kern="1200" dirty="0">
                          <a:effectLst/>
                        </a:rPr>
                        <a:t>游学文化活动</a:t>
                      </a:r>
                      <a:r>
                        <a:rPr lang="zh-CN" altLang="zh-CN" sz="1600" dirty="0">
                          <a:effectLst/>
                        </a:rPr>
                        <a:t> 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>
                          <a:effectLst/>
                        </a:rPr>
                        <a:t>3</a:t>
                      </a:r>
                      <a:r>
                        <a:rPr lang="zh-CN" altLang="zh-CN" sz="1600" kern="1200" dirty="0">
                          <a:effectLst/>
                        </a:rPr>
                        <a:t>月</a:t>
                      </a:r>
                      <a:r>
                        <a:rPr lang="en-US" altLang="zh-CN" sz="1600" kern="1200" dirty="0">
                          <a:effectLst/>
                        </a:rPr>
                        <a:t>28</a:t>
                      </a:r>
                      <a:r>
                        <a:rPr lang="zh-CN" altLang="zh-CN" sz="1600" kern="1200" dirty="0">
                          <a:effectLst/>
                        </a:rPr>
                        <a:t>日</a:t>
                      </a:r>
                      <a:r>
                        <a:rPr lang="zh-CN" altLang="zh-CN" sz="1600" dirty="0">
                          <a:effectLst/>
                        </a:rPr>
                        <a:t> 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kern="1200" dirty="0">
                          <a:effectLst/>
                        </a:rPr>
                        <a:t>将所有报名表筛选结束通知筛选结果</a:t>
                      </a:r>
                      <a:r>
                        <a:rPr lang="zh-CN" altLang="zh-CN" sz="1600" dirty="0">
                          <a:effectLst/>
                        </a:rPr>
                        <a:t> 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>
                          <a:effectLst/>
                        </a:rPr>
                        <a:t>3</a:t>
                      </a:r>
                      <a:r>
                        <a:rPr lang="zh-CN" altLang="zh-CN" sz="1600" kern="1200" dirty="0">
                          <a:effectLst/>
                        </a:rPr>
                        <a:t>月</a:t>
                      </a:r>
                      <a:r>
                        <a:rPr lang="en-US" altLang="zh-CN" sz="1600" kern="1200" dirty="0">
                          <a:effectLst/>
                        </a:rPr>
                        <a:t>28</a:t>
                      </a:r>
                      <a:r>
                        <a:rPr lang="zh-CN" altLang="zh-CN" sz="1600" kern="1200" dirty="0">
                          <a:effectLst/>
                        </a:rPr>
                        <a:t>日</a:t>
                      </a:r>
                      <a:r>
                        <a:rPr lang="en-US" altLang="zh-CN" sz="1600" kern="1200" dirty="0">
                          <a:effectLst/>
                        </a:rPr>
                        <a:t>—4</a:t>
                      </a:r>
                      <a:r>
                        <a:rPr lang="zh-CN" altLang="zh-CN" sz="1600" kern="1200" dirty="0">
                          <a:effectLst/>
                        </a:rPr>
                        <a:t>月</a:t>
                      </a:r>
                      <a:r>
                        <a:rPr lang="en-US" altLang="zh-CN" sz="1600" kern="1200" dirty="0">
                          <a:effectLst/>
                        </a:rPr>
                        <a:t>1</a:t>
                      </a:r>
                      <a:r>
                        <a:rPr lang="zh-CN" altLang="zh-CN" sz="1600" kern="1200" dirty="0">
                          <a:effectLst/>
                        </a:rPr>
                        <a:t>日</a:t>
                      </a:r>
                      <a:r>
                        <a:rPr lang="zh-CN" altLang="zh-CN" sz="1600" dirty="0">
                          <a:effectLst/>
                        </a:rPr>
                        <a:t> 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600" kern="1200" dirty="0">
                          <a:effectLst/>
                        </a:rPr>
                        <a:t>面试</a:t>
                      </a:r>
                      <a:r>
                        <a:rPr lang="en-US" altLang="zh-CN" sz="1600" kern="1200" dirty="0">
                          <a:effectLst/>
                        </a:rPr>
                        <a:t>+</a:t>
                      </a:r>
                      <a:r>
                        <a:rPr lang="zh-CN" altLang="zh-CN" sz="1600" kern="1200" dirty="0">
                          <a:effectLst/>
                        </a:rPr>
                        <a:t>演讲能力讲座</a:t>
                      </a:r>
                      <a:endParaRPr lang="zh-CN" altLang="zh-CN" sz="1600" b="0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effectLst/>
                        </a:rPr>
                        <a:t>4</a:t>
                      </a:r>
                      <a:r>
                        <a:rPr lang="zh-CN" altLang="zh-CN" sz="1600" kern="1200" dirty="0">
                          <a:effectLst/>
                        </a:rPr>
                        <a:t>月份</a:t>
                      </a:r>
                      <a:r>
                        <a:rPr lang="zh-CN" altLang="zh-CN" sz="1600" dirty="0">
                          <a:effectLst/>
                        </a:rPr>
                        <a:t> </a:t>
                      </a:r>
                      <a:endParaRPr lang="zh-CN" altLang="zh-CN" sz="1600" b="0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kern="1200" dirty="0">
                          <a:effectLst/>
                        </a:rPr>
                        <a:t>高管面对面讲座</a:t>
                      </a:r>
                      <a:r>
                        <a:rPr lang="zh-CN" altLang="zh-CN" sz="1600" dirty="0">
                          <a:effectLst/>
                        </a:rPr>
                        <a:t> 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>
                          <a:effectLst/>
                        </a:rPr>
                        <a:t>5</a:t>
                      </a:r>
                      <a:r>
                        <a:rPr lang="zh-CN" altLang="zh-CN" sz="1600" kern="1200" dirty="0">
                          <a:effectLst/>
                        </a:rPr>
                        <a:t>月份</a:t>
                      </a:r>
                      <a:r>
                        <a:rPr lang="zh-CN" altLang="zh-CN" sz="1600" dirty="0">
                          <a:effectLst/>
                        </a:rPr>
                        <a:t> 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kern="1200" dirty="0">
                          <a:effectLst/>
                        </a:rPr>
                        <a:t>行前培训</a:t>
                      </a:r>
                      <a:r>
                        <a:rPr lang="zh-CN" altLang="zh-CN" sz="1600" dirty="0">
                          <a:effectLst/>
                        </a:rPr>
                        <a:t> 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>
                          <a:effectLst/>
                        </a:rPr>
                        <a:t>6</a:t>
                      </a:r>
                      <a:r>
                        <a:rPr lang="zh-CN" altLang="zh-CN" sz="1600" kern="1200" dirty="0">
                          <a:effectLst/>
                        </a:rPr>
                        <a:t>月份</a:t>
                      </a:r>
                      <a:r>
                        <a:rPr lang="zh-CN" altLang="zh-CN" sz="1600" dirty="0">
                          <a:effectLst/>
                        </a:rPr>
                        <a:t> 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kern="1200" dirty="0">
                          <a:effectLst/>
                        </a:rPr>
                        <a:t>职场前准备（职场沟通技巧</a:t>
                      </a:r>
                      <a:r>
                        <a:rPr lang="en-US" altLang="zh-CN" sz="1600" kern="1200" dirty="0">
                          <a:effectLst/>
                        </a:rPr>
                        <a:t>+</a:t>
                      </a:r>
                      <a:r>
                        <a:rPr lang="zh-CN" altLang="zh-CN" sz="1600" kern="1200" dirty="0">
                          <a:effectLst/>
                        </a:rPr>
                        <a:t>面试技巧</a:t>
                      </a:r>
                      <a:r>
                        <a:rPr lang="en-US" altLang="zh-CN" sz="1600" kern="1200" dirty="0">
                          <a:effectLst/>
                        </a:rPr>
                        <a:t>+</a:t>
                      </a:r>
                      <a:r>
                        <a:rPr lang="zh-CN" altLang="zh-CN" sz="1600" kern="1200" dirty="0">
                          <a:effectLst/>
                        </a:rPr>
                        <a:t>面试</a:t>
                      </a:r>
                      <a:r>
                        <a:rPr lang="en-US" altLang="zh-CN" sz="1600" kern="1200" dirty="0">
                          <a:effectLst/>
                        </a:rPr>
                        <a:t>+</a:t>
                      </a:r>
                      <a:r>
                        <a:rPr lang="zh-CN" altLang="zh-CN" sz="1600" kern="1200" dirty="0">
                          <a:effectLst/>
                        </a:rPr>
                        <a:t>匹配岗位</a:t>
                      </a:r>
                      <a:r>
                        <a:rPr lang="en-US" altLang="zh-CN" sz="1600" kern="1200" dirty="0">
                          <a:effectLst/>
                        </a:rPr>
                        <a:t>+</a:t>
                      </a:r>
                      <a:r>
                        <a:rPr lang="zh-CN" altLang="zh-CN" sz="1600" kern="1200" dirty="0">
                          <a:effectLst/>
                        </a:rPr>
                        <a:t>悉尼企业学校参观游览）</a:t>
                      </a:r>
                      <a:r>
                        <a:rPr lang="zh-CN" altLang="zh-CN" sz="1600" dirty="0">
                          <a:effectLst/>
                        </a:rPr>
                        <a:t> 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>
                          <a:effectLst/>
                        </a:rPr>
                        <a:t>7</a:t>
                      </a:r>
                      <a:r>
                        <a:rPr lang="zh-CN" altLang="zh-CN" sz="1600" kern="1200" dirty="0">
                          <a:effectLst/>
                        </a:rPr>
                        <a:t>月份</a:t>
                      </a:r>
                      <a:r>
                        <a:rPr lang="zh-CN" altLang="zh-CN" sz="1600" dirty="0">
                          <a:effectLst/>
                        </a:rPr>
                        <a:t> 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600" kern="1200" dirty="0">
                          <a:effectLst/>
                        </a:rPr>
                        <a:t>四周全职实习</a:t>
                      </a:r>
                      <a:endParaRPr lang="zh-CN" altLang="zh-CN" sz="1600" b="0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>
                          <a:effectLst/>
                        </a:rPr>
                        <a:t>7</a:t>
                      </a:r>
                      <a:r>
                        <a:rPr lang="zh-CN" altLang="zh-CN" sz="1600" kern="1200" dirty="0">
                          <a:effectLst/>
                        </a:rPr>
                        <a:t>月底</a:t>
                      </a:r>
                      <a:r>
                        <a:rPr lang="zh-CN" altLang="zh-CN" sz="1600" dirty="0">
                          <a:effectLst/>
                        </a:rPr>
                        <a:t> 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600" kern="1200" dirty="0">
                          <a:effectLst/>
                        </a:rPr>
                        <a:t>提交实习报告</a:t>
                      </a:r>
                      <a:r>
                        <a:rPr lang="zh-CN" altLang="zh-CN" sz="1600" dirty="0">
                          <a:effectLst/>
                        </a:rPr>
                        <a:t> </a:t>
                      </a:r>
                      <a:endParaRPr lang="zh-CN" altLang="zh-CN" sz="1600" b="0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>
                          <a:effectLst/>
                        </a:rPr>
                        <a:t>9</a:t>
                      </a:r>
                      <a:r>
                        <a:rPr lang="zh-CN" altLang="zh-CN" sz="1600" kern="1200" dirty="0">
                          <a:effectLst/>
                        </a:rPr>
                        <a:t>月份</a:t>
                      </a:r>
                      <a:r>
                        <a:rPr lang="zh-CN" altLang="zh-CN" sz="1600" dirty="0">
                          <a:effectLst/>
                        </a:rPr>
                        <a:t> 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600" kern="1200" dirty="0">
                          <a:effectLst/>
                        </a:rPr>
                        <a:t>颁奖及总结</a:t>
                      </a:r>
                      <a:r>
                        <a:rPr lang="zh-CN" altLang="zh-CN" sz="1600" dirty="0">
                          <a:effectLst/>
                        </a:rPr>
                        <a:t> </a:t>
                      </a:r>
                      <a:endParaRPr lang="zh-CN" altLang="zh-CN" sz="1600" b="0" kern="1200" dirty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91441" y="7855850"/>
            <a:ext cx="54166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dirty="0"/>
              <a:t>海外</a:t>
            </a:r>
            <a:r>
              <a:rPr kumimoji="1" lang="en-US" altLang="zh-CN" b="1" dirty="0"/>
              <a:t>8</a:t>
            </a:r>
            <a:r>
              <a:rPr kumimoji="1" lang="zh-CN" altLang="en-US" b="1" dirty="0"/>
              <a:t>周安排：</a:t>
            </a:r>
            <a:r>
              <a:rPr kumimoji="1" lang="en-US" altLang="zh-CN" dirty="0"/>
              <a:t>4</a:t>
            </a:r>
            <a:r>
              <a:rPr kumimoji="1" lang="zh-CN" altLang="en-US" dirty="0"/>
              <a:t>周职业发展课程</a:t>
            </a:r>
            <a:r>
              <a:rPr kumimoji="1" lang="en-US" altLang="zh-CN" dirty="0"/>
              <a:t>+4</a:t>
            </a:r>
            <a:r>
              <a:rPr kumimoji="1" lang="zh-CN" altLang="en-US" dirty="0"/>
              <a:t>周全职实习 </a:t>
            </a:r>
            <a:endParaRPr kumimoji="1" lang="en-US" altLang="zh-CN" dirty="0"/>
          </a:p>
          <a:p>
            <a:r>
              <a:rPr kumimoji="1" lang="zh-CN" altLang="en-US" b="1" dirty="0"/>
              <a:t>课余活动安排：</a:t>
            </a:r>
            <a:r>
              <a:rPr kumimoji="1" lang="zh-CN" altLang="en-US" dirty="0"/>
              <a:t>鲸鱼观赏游，内陆观光，冲浪等</a:t>
            </a:r>
            <a:endParaRPr kumimoji="1" lang="en-US" altLang="zh-CN" dirty="0"/>
          </a:p>
          <a:p>
            <a:r>
              <a:rPr kumimoji="1" lang="zh-CN" altLang="en-US" b="1" dirty="0"/>
              <a:t>实习可选行业：</a:t>
            </a:r>
            <a:endParaRPr kumimoji="1" lang="en-US" altLang="zh-CN" b="1" dirty="0"/>
          </a:p>
          <a:p>
            <a:r>
              <a:rPr kumimoji="1" lang="zh-CN" altLang="en-US" dirty="0"/>
              <a:t>业务行政 </a:t>
            </a:r>
            <a:r>
              <a:rPr kumimoji="1" lang="en-US" altLang="zh-CN" dirty="0"/>
              <a:t>/ </a:t>
            </a:r>
            <a:r>
              <a:rPr kumimoji="1" lang="zh-CN" altLang="en-US" dirty="0"/>
              <a:t>市场销售 </a:t>
            </a:r>
            <a:r>
              <a:rPr kumimoji="1" lang="en-US" altLang="zh-CN" dirty="0"/>
              <a:t>/ </a:t>
            </a:r>
            <a:r>
              <a:rPr kumimoji="1" lang="zh-CN" altLang="en-US" dirty="0"/>
              <a:t>旅游 </a:t>
            </a:r>
            <a:r>
              <a:rPr kumimoji="1" lang="en-US" altLang="zh-CN" dirty="0"/>
              <a:t>/ </a:t>
            </a:r>
            <a:r>
              <a:rPr kumimoji="1" lang="zh-CN" altLang="en-US" dirty="0"/>
              <a:t>营销 </a:t>
            </a:r>
            <a:r>
              <a:rPr kumimoji="1" lang="en-US" altLang="zh-CN" dirty="0"/>
              <a:t>/ </a:t>
            </a:r>
            <a:r>
              <a:rPr kumimoji="1" lang="zh-CN" altLang="en-US" dirty="0"/>
              <a:t>艺术 </a:t>
            </a:r>
            <a:r>
              <a:rPr kumimoji="1" lang="en-US" altLang="zh-CN" dirty="0"/>
              <a:t>/  </a:t>
            </a:r>
            <a:r>
              <a:rPr kumimoji="1" lang="zh-CN" altLang="en-US" dirty="0"/>
              <a:t>媒体 </a:t>
            </a:r>
            <a:r>
              <a:rPr kumimoji="1" lang="en-US" altLang="zh-CN" dirty="0"/>
              <a:t>/ </a:t>
            </a:r>
            <a:r>
              <a:rPr kumimoji="1" lang="zh-CN" altLang="en-US" dirty="0"/>
              <a:t>酒店 </a:t>
            </a:r>
            <a:r>
              <a:rPr kumimoji="1" lang="en-US" altLang="zh-CN" dirty="0"/>
              <a:t>/ </a:t>
            </a:r>
            <a:r>
              <a:rPr kumimoji="1" lang="zh-CN" altLang="en-US" dirty="0"/>
              <a:t>会展 </a:t>
            </a:r>
            <a:r>
              <a:rPr kumimoji="1" lang="en-US" altLang="zh-CN" dirty="0"/>
              <a:t>/</a:t>
            </a:r>
            <a:r>
              <a:rPr kumimoji="1" lang="zh-CN" altLang="en-US" dirty="0"/>
              <a:t> 管理等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385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8668" y="270933"/>
            <a:ext cx="1658982" cy="7196667"/>
          </a:xfrm>
          <a:prstGeom prst="rect">
            <a:avLst/>
          </a:prstGeom>
          <a:solidFill>
            <a:srgbClr val="003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3E6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81600" y="254000"/>
            <a:ext cx="1320800" cy="270934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15015" y="3025226"/>
            <a:ext cx="5787385" cy="231186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697086" y="3004222"/>
            <a:ext cx="0" cy="6504212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>
            <a:off x="6505581" y="3127189"/>
            <a:ext cx="0" cy="6353292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 flipV="1">
            <a:off x="697086" y="9463550"/>
            <a:ext cx="5805314" cy="16931"/>
          </a:xfrm>
          <a:prstGeom prst="line">
            <a:avLst/>
          </a:prstGeom>
          <a:ln w="635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 flipH="1">
            <a:off x="338667" y="9223513"/>
            <a:ext cx="1434179" cy="5154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1550504" y="390201"/>
            <a:ext cx="4368800" cy="0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718197" y="3240538"/>
            <a:ext cx="5736526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763992" y="3563915"/>
            <a:ext cx="3783743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实习单位：</a:t>
            </a:r>
            <a:r>
              <a:rPr lang="en-US" altLang="zh-CN" b="1" dirty="0"/>
              <a:t>Agent 99 Public Relations </a:t>
            </a:r>
          </a:p>
          <a:p>
            <a:r>
              <a:rPr lang="zh-CN" altLang="en-US" b="1" dirty="0"/>
              <a:t>实习内容：</a:t>
            </a:r>
            <a:r>
              <a:rPr lang="zh-CN" altLang="en-US" dirty="0"/>
              <a:t>在极具创意的公关公司开展大胆的品牌宣传活动，学习强大的战略能力，利用</a:t>
            </a:r>
            <a:r>
              <a:rPr lang="en-US" altLang="zh-CN" dirty="0"/>
              <a:t>B2B</a:t>
            </a:r>
            <a:r>
              <a:rPr lang="zh-CN" altLang="en-US" dirty="0"/>
              <a:t>公共关系、体验和社交媒体领域的优势，与消费者进行真正的对话。</a:t>
            </a:r>
            <a:endParaRPr lang="en-US" altLang="zh-CN" dirty="0"/>
          </a:p>
          <a:p>
            <a:endParaRPr lang="en-US" altLang="zh-CN" sz="1000" dirty="0"/>
          </a:p>
          <a:p>
            <a:endParaRPr lang="zh-CN" altLang="en-US" sz="1000" dirty="0"/>
          </a:p>
          <a:p>
            <a:r>
              <a:rPr lang="zh-CN" altLang="en-US" b="1" dirty="0"/>
              <a:t>实习单位：</a:t>
            </a:r>
            <a:r>
              <a:rPr lang="en-US" altLang="zh-CN" b="1" dirty="0"/>
              <a:t>Computer Troubleshooters </a:t>
            </a:r>
          </a:p>
          <a:p>
            <a:r>
              <a:rPr lang="zh-CN" altLang="en-US" b="1" dirty="0"/>
              <a:t>实习内容：</a:t>
            </a:r>
            <a:r>
              <a:rPr lang="zh-CN" altLang="en-US" dirty="0"/>
              <a:t>成为计算机疑难解答者，提供</a:t>
            </a:r>
            <a:r>
              <a:rPr lang="en-US" altLang="zh-CN" dirty="0"/>
              <a:t>IT</a:t>
            </a:r>
            <a:r>
              <a:rPr lang="zh-CN" altLang="en-US" dirty="0"/>
              <a:t>服务和计算机故障排除服务，帮助小型企业和个人进行移动设备的管理、维护和修理。</a:t>
            </a:r>
            <a:endParaRPr lang="en-US" altLang="zh-CN" dirty="0"/>
          </a:p>
          <a:p>
            <a:endParaRPr lang="en-US" altLang="zh-CN" sz="1000" dirty="0"/>
          </a:p>
          <a:p>
            <a:endParaRPr lang="zh-CN" altLang="en-US" sz="1000" b="1" dirty="0"/>
          </a:p>
          <a:p>
            <a:r>
              <a:rPr lang="zh-CN" altLang="en-US" b="1" dirty="0"/>
              <a:t>实习单位：</a:t>
            </a:r>
            <a:r>
              <a:rPr lang="en-US" altLang="zh-CN" b="1" dirty="0" err="1"/>
              <a:t>Fullsteam</a:t>
            </a:r>
            <a:r>
              <a:rPr lang="en-US" altLang="zh-CN" b="1" dirty="0"/>
              <a:t> Consulting </a:t>
            </a:r>
          </a:p>
          <a:p>
            <a:r>
              <a:rPr lang="zh-CN" altLang="en-US" b="1" dirty="0"/>
              <a:t>实习内容：</a:t>
            </a:r>
            <a:r>
              <a:rPr lang="zh-CN" altLang="en-US" dirty="0"/>
              <a:t>前往创新的互联网营销咨询公司，为中小型企业提供成本效益高的</a:t>
            </a:r>
            <a:r>
              <a:rPr lang="en-US" altLang="zh-CN" dirty="0"/>
              <a:t>SEO</a:t>
            </a:r>
            <a:r>
              <a:rPr lang="zh-CN" altLang="en-US" dirty="0"/>
              <a:t>、</a:t>
            </a:r>
            <a:r>
              <a:rPr lang="en-US" altLang="zh-CN" dirty="0"/>
              <a:t>SEM</a:t>
            </a:r>
            <a:r>
              <a:rPr lang="zh-CN" altLang="en-US" dirty="0"/>
              <a:t>和网络营销服务，旨在为客户改善其在线流量、销售和投资回报等。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918154" y="805469"/>
            <a:ext cx="472276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5700" dirty="0">
                <a:solidFill>
                  <a:srgbClr val="003E60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部分悉尼</a:t>
            </a:r>
            <a:endParaRPr kumimoji="1" lang="en-US" altLang="zh-CN" sz="5700" dirty="0">
              <a:solidFill>
                <a:srgbClr val="003E60"/>
              </a:solidFill>
              <a:latin typeface="MF LiHei (Noncommercial)" charset="-122"/>
              <a:ea typeface="MF LiHei (Noncommercial)" charset="-122"/>
              <a:cs typeface="MF LiHei (Noncommercial)" charset="-122"/>
            </a:endParaRPr>
          </a:p>
          <a:p>
            <a:pPr algn="ctr"/>
            <a:r>
              <a:rPr kumimoji="1" lang="zh-CN" altLang="en-US" sz="5700" dirty="0">
                <a:solidFill>
                  <a:srgbClr val="003E60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实习公司示例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/>
          <a:srcRect l="47892" r="4275"/>
          <a:stretch/>
        </p:blipFill>
        <p:spPr>
          <a:xfrm>
            <a:off x="710623" y="3688689"/>
            <a:ext cx="2135774" cy="13626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56" y="5338142"/>
            <a:ext cx="1907200" cy="216818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77" y="7702775"/>
            <a:ext cx="1842602" cy="1309217"/>
          </a:xfrm>
          <a:prstGeom prst="rect">
            <a:avLst/>
          </a:prstGeom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5009647" y="158725"/>
            <a:ext cx="1543050" cy="527403"/>
          </a:xfrm>
        </p:spPr>
        <p:txBody>
          <a:bodyPr/>
          <a:lstStyle/>
          <a:p>
            <a:fld id="{A615220A-04AB-E44A-B359-0FD7719D5A47}" type="slidenum">
              <a:rPr kumimoji="1" lang="zh-CN" altLang="en-US" sz="2400" smtClean="0">
                <a:solidFill>
                  <a:srgbClr val="003E60"/>
                </a:solidFill>
              </a:rPr>
              <a:t>5</a:t>
            </a:fld>
            <a:endParaRPr kumimoji="1" lang="zh-CN" altLang="en-US" sz="2400" dirty="0">
              <a:solidFill>
                <a:srgbClr val="003E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44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8668" y="270933"/>
            <a:ext cx="1658982" cy="7196667"/>
          </a:xfrm>
          <a:prstGeom prst="rect">
            <a:avLst/>
          </a:prstGeom>
          <a:solidFill>
            <a:srgbClr val="003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3E6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81600" y="254000"/>
            <a:ext cx="1320800" cy="270934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15015" y="3004222"/>
            <a:ext cx="5787385" cy="231186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697086" y="3004222"/>
            <a:ext cx="0" cy="6504212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>
            <a:off x="6505581" y="3127189"/>
            <a:ext cx="0" cy="6353292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 flipV="1">
            <a:off x="697086" y="9463550"/>
            <a:ext cx="5805314" cy="16931"/>
          </a:xfrm>
          <a:prstGeom prst="line">
            <a:avLst/>
          </a:prstGeom>
          <a:ln w="635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 flipH="1">
            <a:off x="338667" y="9223513"/>
            <a:ext cx="1434179" cy="5154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1550504" y="390201"/>
            <a:ext cx="4368800" cy="0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718197" y="3240538"/>
            <a:ext cx="5736526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763992" y="3526469"/>
            <a:ext cx="378374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实习单位：</a:t>
            </a:r>
            <a:r>
              <a:rPr lang="en-US" altLang="zh-CN" b="1" dirty="0"/>
              <a:t> People</a:t>
            </a:r>
            <a:r>
              <a:rPr lang="zh-CN" altLang="en-US" b="1" dirty="0"/>
              <a:t> </a:t>
            </a:r>
            <a:r>
              <a:rPr lang="en-US" altLang="zh-CN" b="1" dirty="0"/>
              <a:t>+</a:t>
            </a:r>
            <a:r>
              <a:rPr lang="zh-CN" altLang="en-US" b="1" dirty="0"/>
              <a:t> </a:t>
            </a:r>
            <a:r>
              <a:rPr lang="en-US" altLang="zh-CN" b="1" dirty="0"/>
              <a:t>Culture Strategies</a:t>
            </a:r>
          </a:p>
          <a:p>
            <a:r>
              <a:rPr lang="zh-CN" altLang="en-US" b="1" dirty="0"/>
              <a:t>实习内容：</a:t>
            </a:r>
            <a:r>
              <a:rPr lang="zh-CN" altLang="en-US" dirty="0"/>
              <a:t>实习内容：该公司是澳大利亚职场关系法律解决方案的独特提供者。提供灵活的定价模型和全面的教育活动计划、研讨会和其他增值活动等。</a:t>
            </a:r>
            <a:endParaRPr lang="en-US" altLang="zh-CN" dirty="0"/>
          </a:p>
          <a:p>
            <a:endParaRPr lang="zh-CN" altLang="en-US" sz="1000" dirty="0"/>
          </a:p>
          <a:p>
            <a:endParaRPr lang="zh-CN" altLang="en-US" sz="1000" dirty="0"/>
          </a:p>
          <a:p>
            <a:r>
              <a:rPr lang="zh-CN" altLang="en-US" b="1" dirty="0"/>
              <a:t>实习单位：</a:t>
            </a:r>
            <a:r>
              <a:rPr lang="en-US" altLang="zh-CN" b="1" dirty="0"/>
              <a:t>Rabobank</a:t>
            </a:r>
          </a:p>
          <a:p>
            <a:r>
              <a:rPr lang="zh-CN" altLang="en-US" b="1" dirty="0"/>
              <a:t>实习内容：</a:t>
            </a:r>
            <a:r>
              <a:rPr lang="zh-CN" altLang="en-US" dirty="0"/>
              <a:t>赴国际化的荷兰拉博银行学习先进银行管理知识，切实培养金融理念，帮助客户抓住投资机遇。</a:t>
            </a:r>
            <a:endParaRPr lang="en-US" altLang="zh-CN" b="1" dirty="0"/>
          </a:p>
          <a:p>
            <a:endParaRPr lang="en-US" altLang="zh-CN" sz="1000" b="1" dirty="0"/>
          </a:p>
          <a:p>
            <a:endParaRPr lang="zh-CN" altLang="en-US" sz="1000" dirty="0"/>
          </a:p>
          <a:p>
            <a:r>
              <a:rPr lang="zh-CN" altLang="en-US" b="1" dirty="0"/>
              <a:t>实习单位：</a:t>
            </a:r>
            <a:r>
              <a:rPr lang="en-US" altLang="zh-CN" b="1" dirty="0"/>
              <a:t> Think Employment Innovations</a:t>
            </a:r>
          </a:p>
          <a:p>
            <a:r>
              <a:rPr lang="zh-CN" altLang="en-US" b="1" dirty="0"/>
              <a:t>实习内容：</a:t>
            </a:r>
            <a:r>
              <a:rPr lang="zh-CN" altLang="en-US" dirty="0"/>
              <a:t>提升自己的管理和营销技巧，了解美国和中美洲的促销产品线，在大型筹款活动中帮助他人。</a:t>
            </a:r>
          </a:p>
          <a:p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1918154" y="805469"/>
            <a:ext cx="472276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5700" dirty="0">
                <a:solidFill>
                  <a:srgbClr val="003E60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部分悉尼</a:t>
            </a:r>
            <a:endParaRPr kumimoji="1" lang="en-US" altLang="zh-CN" sz="5700" dirty="0">
              <a:solidFill>
                <a:srgbClr val="003E60"/>
              </a:solidFill>
              <a:latin typeface="MF LiHei (Noncommercial)" charset="-122"/>
              <a:ea typeface="MF LiHei (Noncommercial)" charset="-122"/>
              <a:cs typeface="MF LiHei (Noncommercial)" charset="-122"/>
            </a:endParaRPr>
          </a:p>
          <a:p>
            <a:pPr algn="ctr"/>
            <a:r>
              <a:rPr kumimoji="1" lang="zh-CN" altLang="en-US" sz="5700" dirty="0">
                <a:solidFill>
                  <a:srgbClr val="003E60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实习公司示例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465" y="3874401"/>
            <a:ext cx="1639930" cy="13579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37" y="5676785"/>
            <a:ext cx="2851233" cy="16537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l="24617" t="21964" r="24444" b="22174"/>
          <a:stretch/>
        </p:blipFill>
        <p:spPr>
          <a:xfrm>
            <a:off x="1299329" y="7584433"/>
            <a:ext cx="1326870" cy="1164098"/>
          </a:xfrm>
          <a:prstGeom prst="rect">
            <a:avLst/>
          </a:prstGeom>
        </p:spPr>
      </p:pic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5008337" y="157962"/>
            <a:ext cx="1543050" cy="527403"/>
          </a:xfrm>
        </p:spPr>
        <p:txBody>
          <a:bodyPr/>
          <a:lstStyle/>
          <a:p>
            <a:fld id="{A615220A-04AB-E44A-B359-0FD7719D5A47}" type="slidenum">
              <a:rPr kumimoji="1" lang="zh-CN" altLang="en-US" sz="2400" smtClean="0">
                <a:solidFill>
                  <a:srgbClr val="003E60"/>
                </a:solidFill>
              </a:rPr>
              <a:t>6</a:t>
            </a:fld>
            <a:endParaRPr kumimoji="1" lang="zh-CN" altLang="en-US" sz="2400" dirty="0">
              <a:solidFill>
                <a:srgbClr val="003E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08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8668" y="270933"/>
            <a:ext cx="1658982" cy="7196667"/>
          </a:xfrm>
          <a:prstGeom prst="rect">
            <a:avLst/>
          </a:prstGeom>
          <a:solidFill>
            <a:srgbClr val="003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3E6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81600" y="254000"/>
            <a:ext cx="1320800" cy="270934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15015" y="3004222"/>
            <a:ext cx="5787385" cy="231186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697086" y="3004222"/>
            <a:ext cx="0" cy="6504212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>
            <a:off x="6505581" y="3127189"/>
            <a:ext cx="0" cy="6353292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 flipV="1">
            <a:off x="697086" y="9463550"/>
            <a:ext cx="5805314" cy="16931"/>
          </a:xfrm>
          <a:prstGeom prst="line">
            <a:avLst/>
          </a:prstGeom>
          <a:ln w="635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 flipH="1">
            <a:off x="338667" y="9223513"/>
            <a:ext cx="1434179" cy="5154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1550504" y="390201"/>
            <a:ext cx="4368800" cy="0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718197" y="3240538"/>
            <a:ext cx="5736526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778280" y="3360436"/>
            <a:ext cx="378374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实习单位：</a:t>
            </a:r>
            <a:r>
              <a:rPr lang="en-US" altLang="zh-CN" b="1" dirty="0"/>
              <a:t> World Nomads travel insurance</a:t>
            </a:r>
          </a:p>
          <a:p>
            <a:r>
              <a:rPr lang="zh-CN" altLang="en-US" b="1" dirty="0"/>
              <a:t>实习内容：</a:t>
            </a:r>
            <a:r>
              <a:rPr lang="zh-CN" altLang="en-US" dirty="0"/>
              <a:t>为</a:t>
            </a:r>
            <a:r>
              <a:rPr lang="en-US" altLang="zh-CN" dirty="0"/>
              <a:t>140</a:t>
            </a:r>
            <a:r>
              <a:rPr lang="zh-CN" altLang="en-US" dirty="0"/>
              <a:t>个国家的人提供来自世界游牧民族的旅行医疗保险。这款保险是专为冒险家设计的，为海外医疗、疏散、行李以及各种冒险运动和活动提供保护。</a:t>
            </a:r>
          </a:p>
          <a:p>
            <a:endParaRPr lang="zh-CN" altLang="en-US" sz="1000" dirty="0"/>
          </a:p>
          <a:p>
            <a:r>
              <a:rPr lang="zh-CN" altLang="en-US" b="1" dirty="0"/>
              <a:t>实习单位：</a:t>
            </a:r>
            <a:r>
              <a:rPr lang="en-US" altLang="zh-CN" b="1" dirty="0"/>
              <a:t> Backpackers World Travel</a:t>
            </a:r>
          </a:p>
          <a:p>
            <a:r>
              <a:rPr lang="zh-CN" altLang="en-US" b="1" dirty="0"/>
              <a:t>实习内容：</a:t>
            </a:r>
            <a:r>
              <a:rPr lang="zh-CN" altLang="en-US" dirty="0"/>
              <a:t>跟随由国际旅行专家组成的团队，走近澳大利亚、新西兰和斐济等旅游胜地，帮助更多的实现探索世界的梦想。</a:t>
            </a:r>
            <a:endParaRPr lang="en-US" altLang="zh-CN" b="1" dirty="0"/>
          </a:p>
          <a:p>
            <a:endParaRPr lang="zh-CN" altLang="en-US" sz="1000" dirty="0"/>
          </a:p>
          <a:p>
            <a:r>
              <a:rPr lang="zh-CN" altLang="en-US" b="1" dirty="0"/>
              <a:t>实习单位：</a:t>
            </a:r>
            <a:r>
              <a:rPr lang="en-US" altLang="zh-CN" b="1" dirty="0"/>
              <a:t> International Children's Care Australia</a:t>
            </a:r>
          </a:p>
          <a:p>
            <a:r>
              <a:rPr lang="zh-CN" altLang="en-US" b="1" dirty="0"/>
              <a:t>实习内容：</a:t>
            </a:r>
            <a:r>
              <a:rPr lang="zh-CN" altLang="en-US" dirty="0"/>
              <a:t>前往澳大利亚的国际发展组织</a:t>
            </a:r>
            <a:r>
              <a:rPr lang="en-US" altLang="zh-CN" dirty="0"/>
              <a:t>——</a:t>
            </a:r>
            <a:r>
              <a:rPr lang="zh-CN" altLang="en-US" dirty="0"/>
              <a:t>澳大利亚国际儿童保育组织，与国际伙伴合作，为发展中国家贫困儿童减轻贫困做出贡献，帮助他们建设更美好的未来。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994296" y="805469"/>
            <a:ext cx="457048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5700" dirty="0">
                <a:solidFill>
                  <a:srgbClr val="003E60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部分悉尼</a:t>
            </a:r>
            <a:endParaRPr kumimoji="1" lang="en-US" altLang="zh-CN" sz="5700" dirty="0">
              <a:solidFill>
                <a:srgbClr val="003E60"/>
              </a:solidFill>
              <a:latin typeface="MF LiHei (Noncommercial)" charset="-122"/>
              <a:ea typeface="MF LiHei (Noncommercial)" charset="-122"/>
              <a:cs typeface="MF LiHei (Noncommercial)" charset="-122"/>
            </a:endParaRPr>
          </a:p>
          <a:p>
            <a:pPr algn="ctr"/>
            <a:r>
              <a:rPr kumimoji="1" lang="zh-CN" altLang="en-US" sz="5700" dirty="0">
                <a:solidFill>
                  <a:srgbClr val="003E60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实习公司示例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56" y="3746215"/>
            <a:ext cx="2157476" cy="11075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11065" t="39461" r="12102" b="39360"/>
          <a:stretch/>
        </p:blipFill>
        <p:spPr>
          <a:xfrm>
            <a:off x="862098" y="6111349"/>
            <a:ext cx="1901894" cy="3495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50" y="7630506"/>
            <a:ext cx="2005480" cy="937562"/>
          </a:xfrm>
          <a:prstGeom prst="rect">
            <a:avLst/>
          </a:prstGeom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5018973" y="150907"/>
            <a:ext cx="1543050" cy="527403"/>
          </a:xfrm>
        </p:spPr>
        <p:txBody>
          <a:bodyPr/>
          <a:lstStyle/>
          <a:p>
            <a:fld id="{A615220A-04AB-E44A-B359-0FD7719D5A47}" type="slidenum">
              <a:rPr kumimoji="1" lang="zh-CN" altLang="en-US" sz="2400" smtClean="0">
                <a:solidFill>
                  <a:srgbClr val="003E60"/>
                </a:solidFill>
              </a:rPr>
              <a:t>7</a:t>
            </a:fld>
            <a:endParaRPr kumimoji="1" lang="zh-CN" altLang="en-US" sz="2400" dirty="0">
              <a:solidFill>
                <a:srgbClr val="003E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38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8668" y="270933"/>
            <a:ext cx="1658982" cy="7196667"/>
          </a:xfrm>
          <a:prstGeom prst="rect">
            <a:avLst/>
          </a:prstGeom>
          <a:solidFill>
            <a:srgbClr val="003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3E6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81600" y="254000"/>
            <a:ext cx="1320800" cy="270934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15015" y="2407061"/>
            <a:ext cx="5787385" cy="231186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697086" y="2407061"/>
            <a:ext cx="17929" cy="7331650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 flipH="1">
            <a:off x="6481508" y="2530028"/>
            <a:ext cx="13188" cy="7208683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 flipV="1">
            <a:off x="697086" y="9730246"/>
            <a:ext cx="5805314" cy="16931"/>
          </a:xfrm>
          <a:prstGeom prst="line">
            <a:avLst/>
          </a:prstGeom>
          <a:ln w="635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 flipH="1">
            <a:off x="338667" y="9223513"/>
            <a:ext cx="1434179" cy="5154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1550504" y="390201"/>
            <a:ext cx="4368800" cy="0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718197" y="2638247"/>
            <a:ext cx="5736526" cy="67222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97085" y="2610451"/>
            <a:ext cx="5746534" cy="294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kumimoji="1" lang="en-US" altLang="zh-CN" sz="1350" b="1" dirty="0"/>
              <a:t>What</a:t>
            </a:r>
            <a:r>
              <a:rPr kumimoji="1" lang="zh-CN" altLang="en-US" sz="1350" b="1" dirty="0"/>
              <a:t> </a:t>
            </a:r>
            <a:r>
              <a:rPr kumimoji="1" lang="en-US" altLang="zh-CN" sz="1350" b="1" dirty="0"/>
              <a:t>was your internship company like?</a:t>
            </a:r>
          </a:p>
          <a:p>
            <a:pPr algn="just">
              <a:spcAft>
                <a:spcPts val="300"/>
              </a:spcAft>
            </a:pPr>
            <a:r>
              <a:rPr kumimoji="1" lang="en-US" altLang="zh-CN" sz="1350" dirty="0"/>
              <a:t>It is a B2B Marketing Company. Our main service was to find clients mostly through Social Media. Therefore, we worked a lot with LinkedIn and tried to start a relationship with high value prospects in order to gain them as a future client of our client.</a:t>
            </a:r>
          </a:p>
          <a:p>
            <a:pPr algn="just">
              <a:spcAft>
                <a:spcPts val="300"/>
              </a:spcAft>
            </a:pPr>
            <a:endParaRPr kumimoji="1" lang="en-US" altLang="zh-CN" sz="1350" dirty="0"/>
          </a:p>
          <a:p>
            <a:pPr algn="just">
              <a:spcAft>
                <a:spcPts val="300"/>
              </a:spcAft>
            </a:pPr>
            <a:r>
              <a:rPr kumimoji="1" lang="en-US" altLang="zh-CN" sz="1350" b="1" dirty="0"/>
              <a:t>What kind of tasks did you do? What responsibilities did you have?</a:t>
            </a:r>
          </a:p>
          <a:p>
            <a:pPr algn="just">
              <a:spcAft>
                <a:spcPts val="300"/>
              </a:spcAft>
            </a:pPr>
            <a:r>
              <a:rPr kumimoji="1" lang="en-US" altLang="zh-CN" sz="1350" dirty="0"/>
              <a:t>In the beginning you often get the undesirable jobs, which are very simple and boring. There is a lot of copy and paste work that has to be done and usually the beginner has to do it. After they had seen how I was doing I got better tasks and soon I took over responsibilities. I was responsible for our Instagram account, on which I posted self created info graphics as well as setting up our new CRM software.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190010" y="508896"/>
            <a:ext cx="4185761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5200" dirty="0">
                <a:solidFill>
                  <a:srgbClr val="003E60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悉尼</a:t>
            </a:r>
            <a:endParaRPr kumimoji="1" lang="en-US" altLang="zh-CN" sz="5200" dirty="0">
              <a:solidFill>
                <a:srgbClr val="003E60"/>
              </a:solidFill>
              <a:latin typeface="MF LiHei (Noncommercial)" charset="-122"/>
              <a:ea typeface="MF LiHei (Noncommercial)" charset="-122"/>
              <a:cs typeface="MF LiHei (Noncommercial)" charset="-122"/>
            </a:endParaRPr>
          </a:p>
          <a:p>
            <a:pPr algn="ctr"/>
            <a:r>
              <a:rPr kumimoji="1" lang="zh-CN" altLang="en-US" sz="5200" dirty="0">
                <a:solidFill>
                  <a:srgbClr val="003E60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学生实习分享</a:t>
            </a: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4959350" y="151053"/>
            <a:ext cx="1543050" cy="527403"/>
          </a:xfrm>
        </p:spPr>
        <p:txBody>
          <a:bodyPr/>
          <a:lstStyle/>
          <a:p>
            <a:fld id="{A615220A-04AB-E44A-B359-0FD7719D5A47}" type="slidenum">
              <a:rPr kumimoji="1" lang="zh-CN" altLang="en-US" sz="2400" smtClean="0">
                <a:solidFill>
                  <a:srgbClr val="003E60"/>
                </a:solidFill>
              </a:rPr>
              <a:t>8</a:t>
            </a:fld>
            <a:endParaRPr kumimoji="1" lang="zh-CN" altLang="en-US" sz="2400" dirty="0">
              <a:solidFill>
                <a:srgbClr val="003E6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4982" y="5446070"/>
            <a:ext cx="3713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+mn-ea"/>
              </a:rPr>
              <a:t>-Jan</a:t>
            </a:r>
            <a:r>
              <a:rPr lang="zh-CN" altLang="en-US" sz="1600" b="1" dirty="0">
                <a:latin typeface="+mn-ea"/>
              </a:rPr>
              <a:t> </a:t>
            </a:r>
            <a:r>
              <a:rPr lang="en-US" altLang="zh-CN" sz="1600" b="1" dirty="0">
                <a:latin typeface="+mn-ea"/>
              </a:rPr>
              <a:t>Otto Keller</a:t>
            </a:r>
          </a:p>
          <a:p>
            <a:r>
              <a:rPr lang="zh-CN" altLang="en-US" sz="1600" b="1" dirty="0">
                <a:latin typeface="+mn-ea"/>
              </a:rPr>
              <a:t>在</a:t>
            </a:r>
            <a:r>
              <a:rPr lang="en-US" altLang="zh-CN" sz="1600" b="1" dirty="0">
                <a:latin typeface="+mn-ea"/>
              </a:rPr>
              <a:t>Lead Creation</a:t>
            </a:r>
            <a:r>
              <a:rPr lang="zh-CN" altLang="en-US" sz="1600" b="1" dirty="0">
                <a:latin typeface="+mn-ea"/>
              </a:rPr>
              <a:t>担任营销实习生</a:t>
            </a:r>
            <a:endParaRPr kumimoji="1" lang="zh-CN" altLang="en-US" sz="1600" dirty="0">
              <a:latin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97085" y="6724044"/>
            <a:ext cx="57465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kumimoji="1" lang="en-US" altLang="zh-CN" sz="1250" b="1" dirty="0">
                <a:latin typeface="+mn-ea"/>
              </a:rPr>
              <a:t>What</a:t>
            </a:r>
            <a:r>
              <a:rPr kumimoji="1" lang="zh-CN" altLang="en-US" sz="1250" b="1" dirty="0">
                <a:latin typeface="+mn-ea"/>
              </a:rPr>
              <a:t> </a:t>
            </a:r>
            <a:r>
              <a:rPr kumimoji="1" lang="en-US" altLang="zh-CN" sz="1250" b="1" dirty="0">
                <a:latin typeface="+mn-ea"/>
              </a:rPr>
              <a:t>was your internship company like?</a:t>
            </a:r>
          </a:p>
          <a:p>
            <a:pPr algn="just">
              <a:spcAft>
                <a:spcPts val="300"/>
              </a:spcAft>
            </a:pPr>
            <a:r>
              <a:rPr kumimoji="1" lang="en-US" altLang="zh-CN" sz="1250" dirty="0">
                <a:latin typeface="+mn-ea"/>
              </a:rPr>
              <a:t>Power 2 Motivate is in the human resources industry. They design employee recognition programs and customer loyalty programs for their clients to help them motivate their employees or customers’ </a:t>
            </a:r>
            <a:r>
              <a:rPr kumimoji="1" lang="en-US" altLang="zh-CN" sz="1250" dirty="0" err="1">
                <a:latin typeface="+mn-ea"/>
              </a:rPr>
              <a:t>behaviours</a:t>
            </a:r>
            <a:r>
              <a:rPr kumimoji="1" lang="en-US" altLang="zh-CN" sz="1250" dirty="0">
                <a:latin typeface="+mn-ea"/>
              </a:rPr>
              <a:t>.</a:t>
            </a:r>
            <a:endParaRPr kumimoji="1" lang="en-US" altLang="zh-CN" sz="1250" b="1" dirty="0">
              <a:latin typeface="+mn-ea"/>
            </a:endParaRPr>
          </a:p>
          <a:p>
            <a:pPr algn="just">
              <a:spcAft>
                <a:spcPts val="300"/>
              </a:spcAft>
            </a:pPr>
            <a:r>
              <a:rPr kumimoji="1" lang="en-US" altLang="zh-CN" sz="1250" b="1" dirty="0">
                <a:latin typeface="+mn-ea"/>
              </a:rPr>
              <a:t>What kind of tasks did you do? What responsibilities did you have?</a:t>
            </a:r>
          </a:p>
          <a:p>
            <a:pPr algn="just">
              <a:spcAft>
                <a:spcPts val="300"/>
              </a:spcAft>
            </a:pPr>
            <a:r>
              <a:rPr kumimoji="1" lang="en-US" altLang="zh-CN" sz="1250" dirty="0">
                <a:latin typeface="+mn-ea"/>
              </a:rPr>
              <a:t>Doing research for designing a survey. When asked to consider how to design a survey for customers, I had to </a:t>
            </a:r>
            <a:r>
              <a:rPr kumimoji="1" lang="en-US" altLang="zh-CN" sz="1250" dirty="0" err="1">
                <a:latin typeface="+mn-ea"/>
              </a:rPr>
              <a:t>summarise</a:t>
            </a:r>
            <a:r>
              <a:rPr kumimoji="1" lang="en-US" altLang="zh-CN" sz="1250" dirty="0">
                <a:latin typeface="+mn-ea"/>
              </a:rPr>
              <a:t> what I had found during my research, which was a good chance for me to practice my English even though I couldn’t convey what I thought very well sometimes.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415" y="8454834"/>
            <a:ext cx="1594829" cy="1191159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63476" y="8567277"/>
            <a:ext cx="4203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CN" sz="1600" b="1" dirty="0">
                <a:latin typeface="+mn-ea"/>
              </a:rPr>
              <a:t>Yi</a:t>
            </a:r>
            <a:r>
              <a:rPr lang="zh-CN" altLang="en-US" sz="1600" b="1" dirty="0">
                <a:latin typeface="+mn-ea"/>
              </a:rPr>
              <a:t> </a:t>
            </a:r>
            <a:r>
              <a:rPr lang="en-US" altLang="zh-CN" sz="1600" b="1" dirty="0">
                <a:latin typeface="+mn-ea"/>
              </a:rPr>
              <a:t>Wang</a:t>
            </a:r>
          </a:p>
          <a:p>
            <a:r>
              <a:rPr lang="zh-CN" altLang="en-US" sz="1600" b="1" dirty="0">
                <a:latin typeface="+mn-ea"/>
              </a:rPr>
              <a:t>在</a:t>
            </a:r>
            <a:r>
              <a:rPr lang="en-US" altLang="zh-CN" sz="1600" b="1" dirty="0">
                <a:latin typeface="+mn-ea"/>
              </a:rPr>
              <a:t>Power 2 Motivate</a:t>
            </a:r>
            <a:r>
              <a:rPr lang="zh-CN" altLang="en-US" sz="1600" b="1" dirty="0">
                <a:latin typeface="+mn-ea"/>
              </a:rPr>
              <a:t>担任数据分析实习生</a:t>
            </a:r>
            <a:endParaRPr kumimoji="1" lang="zh-CN" altLang="en-US" sz="1600" dirty="0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401" y="5326156"/>
            <a:ext cx="1595093" cy="160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81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8668" y="270933"/>
            <a:ext cx="1658982" cy="7196667"/>
          </a:xfrm>
          <a:prstGeom prst="rect">
            <a:avLst/>
          </a:prstGeom>
          <a:solidFill>
            <a:srgbClr val="003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3E6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81600" y="254000"/>
            <a:ext cx="1320800" cy="270934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15015" y="3004222"/>
            <a:ext cx="5787385" cy="231186"/>
          </a:xfrm>
          <a:prstGeom prst="rect">
            <a:avLst/>
          </a:prstGeom>
          <a:solidFill>
            <a:srgbClr val="EF008C"/>
          </a:solidFill>
          <a:ln>
            <a:solidFill>
              <a:srgbClr val="EF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713128" y="3004222"/>
            <a:ext cx="0" cy="6504212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>
            <a:off x="6502573" y="3127189"/>
            <a:ext cx="0" cy="6353292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 flipV="1">
            <a:off x="697086" y="9463550"/>
            <a:ext cx="5805314" cy="16931"/>
          </a:xfrm>
          <a:prstGeom prst="line">
            <a:avLst/>
          </a:prstGeom>
          <a:ln w="635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 flipH="1">
            <a:off x="338667" y="9223513"/>
            <a:ext cx="1434179" cy="5154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1550504" y="390201"/>
            <a:ext cx="4368800" cy="0"/>
          </a:xfrm>
          <a:prstGeom prst="line">
            <a:avLst/>
          </a:prstGeom>
          <a:ln w="38100">
            <a:solidFill>
              <a:srgbClr val="EF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718197" y="3240538"/>
            <a:ext cx="5736526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359785" y="805469"/>
            <a:ext cx="383951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5700" dirty="0">
                <a:solidFill>
                  <a:srgbClr val="003E60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职场竞争力</a:t>
            </a:r>
            <a:endParaRPr kumimoji="1" lang="en-US" altLang="zh-CN" sz="5700" dirty="0">
              <a:solidFill>
                <a:srgbClr val="003E60"/>
              </a:solidFill>
              <a:latin typeface="MF LiHei (Noncommercial)" charset="-122"/>
              <a:ea typeface="MF LiHei (Noncommercial)" charset="-122"/>
              <a:cs typeface="MF LiHei (Noncommercial)" charset="-122"/>
            </a:endParaRPr>
          </a:p>
          <a:p>
            <a:pPr algn="ctr"/>
            <a:r>
              <a:rPr kumimoji="1" lang="zh-CN" altLang="en-US" sz="5700" dirty="0">
                <a:solidFill>
                  <a:srgbClr val="003E60"/>
                </a:solidFill>
                <a:latin typeface="MF LiHei (Noncommercial)" charset="-122"/>
                <a:ea typeface="MF LiHei (Noncommercial)" charset="-122"/>
                <a:cs typeface="MF LiHei (Noncommercial)" charset="-122"/>
              </a:rPr>
              <a:t>项目报价单</a:t>
            </a: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4992008" y="154127"/>
            <a:ext cx="1543050" cy="527403"/>
          </a:xfrm>
        </p:spPr>
        <p:txBody>
          <a:bodyPr/>
          <a:lstStyle/>
          <a:p>
            <a:fld id="{A615220A-04AB-E44A-B359-0FD7719D5A47}" type="slidenum">
              <a:rPr kumimoji="1" lang="zh-CN" altLang="en-US" sz="2400" smtClean="0">
                <a:solidFill>
                  <a:srgbClr val="003E60"/>
                </a:solidFill>
              </a:rPr>
              <a:t>9</a:t>
            </a:fld>
            <a:endParaRPr kumimoji="1" lang="zh-CN" altLang="en-US" sz="2400" dirty="0">
              <a:solidFill>
                <a:srgbClr val="003E6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04" y="3577148"/>
            <a:ext cx="5461406" cy="535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76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3876</TotalTime>
  <Words>912</Words>
  <Application>Microsoft Office PowerPoint</Application>
  <PresentationFormat>A4 纸张(210x297 毫米)</PresentationFormat>
  <Paragraphs>119</Paragraphs>
  <Slides>10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MF LiHei (Noncommercial)</vt:lpstr>
      <vt:lpstr>DengXian</vt:lpstr>
      <vt:lpstr>DengXian</vt:lpstr>
      <vt:lpstr>等线 Light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Amber ZHAO</dc:creator>
  <cp:lastModifiedBy>Administrator</cp:lastModifiedBy>
  <cp:revision>409</cp:revision>
  <dcterms:created xsi:type="dcterms:W3CDTF">2018-01-18T02:49:50Z</dcterms:created>
  <dcterms:modified xsi:type="dcterms:W3CDTF">2018-03-23T02:57:28Z</dcterms:modified>
</cp:coreProperties>
</file>